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</p:sldIdLst>
  <p:sldSz cx="12190413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660033"/>
    <a:srgbClr val="339933"/>
    <a:srgbClr val="13376A"/>
    <a:srgbClr val="42725E"/>
    <a:srgbClr val="33CC33"/>
    <a:srgbClr val="00CC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07" autoAdjust="0"/>
  </p:normalViewPr>
  <p:slideViewPr>
    <p:cSldViewPr showGuides="1">
      <p:cViewPr varScale="1">
        <p:scale>
          <a:sx n="77" d="100"/>
          <a:sy n="77" d="100"/>
        </p:scale>
        <p:origin x="883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39E6F-7C95-4BFF-AB07-B7282FA1D1C7}" type="datetimeFigureOut">
              <a:rPr lang="en-GB" smtClean="0"/>
              <a:pPr/>
              <a:t>07/11/2021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DE682-D2FD-4BD2-9EE8-91CA2C3329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036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4.jpeg"/><Relationship Id="rId3" Type="http://schemas.microsoft.com/office/2007/relationships/hdphoto" Target="../media/hdphoto1.wdp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png"/><Relationship Id="rId2" Type="http://schemas.openxmlformats.org/officeDocument/2006/relationships/image" Target="../media/image2.png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cid:image002.jpg@01CCF219.8BF42800" TargetMode="External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png"/><Relationship Id="rId10" Type="http://schemas.openxmlformats.org/officeDocument/2006/relationships/image" Target="../media/image9.jpeg"/><Relationship Id="rId19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9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4 CuadroTexto"/>
          <p:cNvSpPr txBox="1"/>
          <p:nvPr userDrawn="1"/>
        </p:nvSpPr>
        <p:spPr>
          <a:xfrm>
            <a:off x="8471470" y="120695"/>
            <a:ext cx="365914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Coordinator</a:t>
            </a:r>
            <a:r>
              <a:rPr lang="es-ES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es-ES" sz="800" kern="1200" dirty="0">
              <a:solidFill>
                <a:schemeClr val="accent5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800" kern="1200" dirty="0">
              <a:solidFill>
                <a:schemeClr val="accent5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800" kern="1200" dirty="0">
              <a:solidFill>
                <a:schemeClr val="accent5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800" kern="1200" dirty="0">
              <a:solidFill>
                <a:schemeClr val="accent5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Participants:</a:t>
            </a:r>
            <a:endParaRPr lang="es-ES" sz="9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DCB540-A0D0-4185-A8AB-2503FD2E2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 detail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868" y="261963"/>
            <a:ext cx="2245024" cy="20203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74032" y="6643980"/>
            <a:ext cx="812679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900" dirty="0">
                <a:solidFill>
                  <a:srgbClr val="242852">
                    <a:lumMod val="75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This project has received funding from the </a:t>
            </a:r>
            <a:r>
              <a:rPr lang="en-US" sz="900" dirty="0" err="1">
                <a:solidFill>
                  <a:srgbClr val="242852">
                    <a:lumMod val="75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european</a:t>
            </a:r>
            <a:r>
              <a:rPr lang="en-US" sz="900" dirty="0">
                <a:solidFill>
                  <a:srgbClr val="242852">
                    <a:lumMod val="75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union's horizon 2020 research and innovation </a:t>
            </a:r>
            <a:r>
              <a:rPr lang="en-US" sz="900" dirty="0" err="1">
                <a:solidFill>
                  <a:srgbClr val="242852">
                    <a:lumMod val="75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programme</a:t>
            </a:r>
            <a:r>
              <a:rPr lang="en-US" sz="900" dirty="0">
                <a:solidFill>
                  <a:srgbClr val="242852">
                    <a:lumMod val="75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under grant agreement n˚ </a:t>
            </a:r>
            <a:r>
              <a:rPr lang="es-ES" sz="900" dirty="0"/>
              <a:t>773430</a:t>
            </a:r>
            <a:endParaRPr lang="fi-FI" sz="900" dirty="0">
              <a:solidFill>
                <a:srgbClr val="242852">
                  <a:lumMod val="75000"/>
                </a:srgb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1855" y="6633681"/>
            <a:ext cx="362177" cy="245547"/>
          </a:xfrm>
          <a:prstGeom prst="rect">
            <a:avLst/>
          </a:prstGeom>
        </p:spPr>
      </p:pic>
      <p:sp>
        <p:nvSpPr>
          <p:cNvPr id="1024" name="AutoShape 9" descr="https://www.pluribus-one.it/images/letscrowd_partners/Imagen-Policia-Municipal-Madrid.jpg"/>
          <p:cNvSpPr>
            <a:spLocks noChangeAspect="1" noChangeArrowheads="1"/>
          </p:cNvSpPr>
          <p:nvPr userDrawn="1"/>
        </p:nvSpPr>
        <p:spPr bwMode="auto">
          <a:xfrm>
            <a:off x="307937" y="-38100"/>
            <a:ext cx="105713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1025" name="AutoShape 11" descr="https://www.pluribus-one.it/images/letscrowd_partners/crowddynamics.jpg"/>
          <p:cNvSpPr>
            <a:spLocks noChangeAspect="1" noChangeArrowheads="1"/>
          </p:cNvSpPr>
          <p:nvPr userDrawn="1"/>
        </p:nvSpPr>
        <p:spPr bwMode="auto">
          <a:xfrm>
            <a:off x="155556" y="-190500"/>
            <a:ext cx="1085709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23" name="22 CuadroTexto"/>
          <p:cNvSpPr txBox="1"/>
          <p:nvPr userDrawn="1"/>
        </p:nvSpPr>
        <p:spPr>
          <a:xfrm>
            <a:off x="1918742" y="5516833"/>
            <a:ext cx="5445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kern="1200" dirty="0">
                <a:solidFill>
                  <a:srgbClr val="13376A"/>
                </a:solidFill>
                <a:effectLst/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CROSS </a:t>
            </a:r>
            <a:r>
              <a:rPr lang="en-US" sz="1400" kern="1200" dirty="0" err="1">
                <a:solidFill>
                  <a:srgbClr val="13376A"/>
                </a:solidFill>
                <a:effectLst/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BOrder</a:t>
            </a:r>
            <a:r>
              <a:rPr lang="en-US" sz="1400" kern="1200" dirty="0">
                <a:solidFill>
                  <a:srgbClr val="13376A"/>
                </a:solidFill>
                <a:effectLst/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management of variable renewable energies and storage units enabling a transnational Wholesale market</a:t>
            </a:r>
            <a:endParaRPr lang="es-ES_tradnl" sz="1400" dirty="0">
              <a:solidFill>
                <a:srgbClr val="13376A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A2801AF-3E7C-448B-AE08-2CD067DA138A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1" y="874286"/>
            <a:ext cx="7670821" cy="4391821"/>
          </a:xfrm>
          <a:prstGeom prst="rect">
            <a:avLst/>
          </a:prstGeom>
        </p:spPr>
      </p:pic>
      <p:pic>
        <p:nvPicPr>
          <p:cNvPr id="2050" name="Picture 2" descr="01 etra_id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862" y="408015"/>
            <a:ext cx="1836920" cy="4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068201D6-FB92-4800-9082-6DD6D95FE4DD}"/>
              </a:ext>
            </a:extLst>
          </p:cNvPr>
          <p:cNvSpPr/>
          <p:nvPr userDrawn="1"/>
        </p:nvSpPr>
        <p:spPr>
          <a:xfrm>
            <a:off x="8500825" y="1"/>
            <a:ext cx="3529847" cy="6857999"/>
          </a:xfrm>
          <a:prstGeom prst="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Picture 22" descr="02 REC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204" y="1412776"/>
            <a:ext cx="1332963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8"/>
          <a:stretch/>
        </p:blipFill>
        <p:spPr>
          <a:xfrm>
            <a:off x="10174092" y="1340768"/>
            <a:ext cx="815507" cy="51363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136" y="1412824"/>
            <a:ext cx="432000" cy="432000"/>
          </a:xfrm>
          <a:prstGeom prst="rect">
            <a:avLst/>
          </a:prstGeom>
        </p:spPr>
      </p:pic>
      <p:pic>
        <p:nvPicPr>
          <p:cNvPr id="24" name="Εικόνα 1" descr="cid:image002.jpg@01CCF219.8BF42800"/>
          <p:cNvPicPr>
            <a:picLocks noChangeAspect="1"/>
          </p:cNvPicPr>
          <p:nvPr userDrawn="1"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750" y="1979263"/>
            <a:ext cx="697112" cy="598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n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150" y="2116526"/>
            <a:ext cx="1167825" cy="432000"/>
          </a:xfrm>
          <a:prstGeom prst="rect">
            <a:avLst/>
          </a:prstGeom>
        </p:spPr>
      </p:pic>
      <p:pic>
        <p:nvPicPr>
          <p:cNvPr id="26" name="Picture 24" descr="07 AEH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2" r="18013"/>
          <a:stretch/>
        </p:blipFill>
        <p:spPr bwMode="auto">
          <a:xfrm>
            <a:off x="11310452" y="2126168"/>
            <a:ext cx="4191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n 2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010" y="2674885"/>
            <a:ext cx="1180142" cy="3600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77" y="2716855"/>
            <a:ext cx="1583772" cy="250816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204" y="3193039"/>
            <a:ext cx="1919408" cy="320339"/>
          </a:xfrm>
          <a:prstGeom prst="rect">
            <a:avLst/>
          </a:prstGeom>
        </p:spPr>
      </p:pic>
      <p:pic>
        <p:nvPicPr>
          <p:cNvPr id="30" name="Picture 26" descr="11 EMC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885" y="3085022"/>
            <a:ext cx="444502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n 30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7" b="29047"/>
          <a:stretch/>
        </p:blipFill>
        <p:spPr>
          <a:xfrm>
            <a:off x="8688693" y="3642025"/>
            <a:ext cx="1084798" cy="43200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751" y="3634373"/>
            <a:ext cx="993786" cy="43200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693" y="4182080"/>
            <a:ext cx="1019896" cy="432000"/>
          </a:xfrm>
          <a:prstGeom prst="rect">
            <a:avLst/>
          </a:prstGeom>
        </p:spPr>
      </p:pic>
      <p:pic>
        <p:nvPicPr>
          <p:cNvPr id="34" name="Picture 28" descr="15 HOPS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496" y="4186221"/>
            <a:ext cx="1404951" cy="31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n 34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467" y="4758329"/>
            <a:ext cx="1221519" cy="360000"/>
          </a:xfrm>
          <a:prstGeom prst="rect">
            <a:avLst/>
          </a:prstGeom>
        </p:spPr>
      </p:pic>
      <p:pic>
        <p:nvPicPr>
          <p:cNvPr id="36" name="Picture 30" descr="17 FER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522" y="4674571"/>
            <a:ext cx="780453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n 3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219" y="4580497"/>
            <a:ext cx="582058" cy="570351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010" y="5463251"/>
            <a:ext cx="1260839" cy="285659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189" y="5297137"/>
            <a:ext cx="1309881" cy="432000"/>
          </a:xfrm>
          <a:prstGeom prst="rect">
            <a:avLst/>
          </a:prstGeom>
        </p:spPr>
      </p:pic>
      <p:pic>
        <p:nvPicPr>
          <p:cNvPr id="40" name="Picture 32" descr="21 MEPSO"/>
          <p:cNvPicPr>
            <a:picLocks noChangeAspect="1" noChangeArrowheads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93" y="6036458"/>
            <a:ext cx="101408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Imagen 40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229" y="5924439"/>
            <a:ext cx="498960" cy="612647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505" y="5949280"/>
            <a:ext cx="807565" cy="598523"/>
          </a:xfrm>
          <a:prstGeom prst="rect">
            <a:avLst/>
          </a:prstGeom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8B525778-E096-489F-9CF4-5BC43DC45B47}"/>
              </a:ext>
            </a:extLst>
          </p:cNvPr>
          <p:cNvSpPr/>
          <p:nvPr userDrawn="1"/>
        </p:nvSpPr>
        <p:spPr>
          <a:xfrm>
            <a:off x="12030672" y="0"/>
            <a:ext cx="159741" cy="6858000"/>
          </a:xfrm>
          <a:prstGeom prst="rect">
            <a:avLst/>
          </a:prstGeom>
          <a:solidFill>
            <a:srgbClr val="133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6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CF934637-138E-4D4D-9810-CCA8D5EB64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 detail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14" y="-891480"/>
            <a:ext cx="8963684" cy="8066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41" y="4960137"/>
            <a:ext cx="7771388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rgbClr val="13376A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09479" y="4960137"/>
            <a:ext cx="3199983" cy="1463040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rgbClr val="42725E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Subtitle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00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DC902205-DC85-42D1-9968-9D06D4FF8F89}" type="datetime1">
              <a:rPr lang="fi-FI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7.11.2021</a:t>
            </a:fld>
            <a:endParaRPr lang="fi-FI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10944" y="6482580"/>
            <a:ext cx="5900691" cy="274320"/>
          </a:xfrm>
        </p:spPr>
        <p:txBody>
          <a:bodyPr/>
          <a:lstStyle>
            <a:lvl1pPr>
              <a:defRPr sz="200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fi-FI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Name</a:t>
            </a:r>
            <a:r>
              <a:rPr lang="fi-FI" dirty="0">
                <a:solidFill>
                  <a:prstClr val="black">
                    <a:lumMod val="65000"/>
                    <a:lumOff val="35000"/>
                  </a:prstClr>
                </a:solidFill>
              </a:rPr>
              <a:t> of </a:t>
            </a:r>
            <a:r>
              <a:rPr lang="fi-FI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the</a:t>
            </a:r>
            <a:r>
              <a:rPr lang="fi-FI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fi-FI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presenter</a:t>
            </a:r>
            <a:r>
              <a:rPr lang="fi-FI" dirty="0">
                <a:solidFill>
                  <a:prstClr val="black">
                    <a:lumMod val="65000"/>
                    <a:lumOff val="35000"/>
                  </a:prstClr>
                </a:solidFill>
              </a:rPr>
              <a:t>, company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" y="-1"/>
            <a:ext cx="12190413" cy="4216401"/>
          </a:xfrm>
          <a:prstGeom prst="rect">
            <a:avLst/>
          </a:prstGeom>
          <a:solidFill>
            <a:schemeClr val="bg1">
              <a:lumMod val="9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" name="Straight Connector 7"/>
          <p:cNvCxnSpPr/>
          <p:nvPr userDrawn="1"/>
        </p:nvCxnSpPr>
        <p:spPr>
          <a:xfrm>
            <a:off x="8399462" y="4725144"/>
            <a:ext cx="0" cy="914400"/>
          </a:xfrm>
          <a:prstGeom prst="line">
            <a:avLst/>
          </a:prstGeom>
          <a:ln w="28575">
            <a:solidFill>
              <a:srgbClr val="4272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22 CuadroTexto">
            <a:extLst>
              <a:ext uri="{FF2B5EF4-FFF2-40B4-BE49-F238E27FC236}">
                <a16:creationId xmlns:a16="http://schemas.microsoft.com/office/drawing/2014/main" id="{B3FACE8D-A889-44EA-B490-940CBCA2D9E6}"/>
              </a:ext>
            </a:extLst>
          </p:cNvPr>
          <p:cNvSpPr txBox="1"/>
          <p:nvPr userDrawn="1"/>
        </p:nvSpPr>
        <p:spPr>
          <a:xfrm>
            <a:off x="6072503" y="2780928"/>
            <a:ext cx="432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kern="1200" dirty="0">
                <a:solidFill>
                  <a:srgbClr val="13376A"/>
                </a:solidFill>
                <a:effectLst/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CROSS </a:t>
            </a:r>
            <a:r>
              <a:rPr lang="en-US" sz="1100" kern="1200" dirty="0" err="1">
                <a:solidFill>
                  <a:srgbClr val="13376A"/>
                </a:solidFill>
                <a:effectLst/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BOrder</a:t>
            </a:r>
            <a:r>
              <a:rPr lang="en-US" sz="1100" kern="1200" dirty="0">
                <a:solidFill>
                  <a:srgbClr val="13376A"/>
                </a:solidFill>
                <a:effectLst/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management of variable renewable energies and storage units enabling a transnational Wholesale market</a:t>
            </a:r>
            <a:endParaRPr lang="es-ES_tradnl" sz="1100" dirty="0">
              <a:solidFill>
                <a:srgbClr val="13376A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E0D2F0CB-020C-4C54-8B4C-12E41C946CB0}"/>
              </a:ext>
            </a:extLst>
          </p:cNvPr>
          <p:cNvSpPr/>
          <p:nvPr userDrawn="1"/>
        </p:nvSpPr>
        <p:spPr>
          <a:xfrm>
            <a:off x="0" y="4216400"/>
            <a:ext cx="12190413" cy="7622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C0155160-055E-426B-8F4F-51F16435E214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50" y="278132"/>
            <a:ext cx="6295689" cy="360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0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DC065DE-A601-4FD3-9F00-877BDA3CE3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 detail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14" y="-891480"/>
            <a:ext cx="8963684" cy="806670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0"/>
            <a:ext cx="12190413" cy="1587500"/>
          </a:xfrm>
          <a:prstGeom prst="rect">
            <a:avLst/>
          </a:prstGeom>
          <a:solidFill>
            <a:srgbClr val="D9D9D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0952" y="300231"/>
            <a:ext cx="8838049" cy="989584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42725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" y="6649776"/>
            <a:ext cx="12190413" cy="235497"/>
          </a:xfrm>
          <a:prstGeom prst="rect">
            <a:avLst/>
          </a:prstGeom>
          <a:solidFill>
            <a:srgbClr val="42725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B3C3B22A-9B61-4198-B231-DC0541AD53D2}"/>
              </a:ext>
            </a:extLst>
          </p:cNvPr>
          <p:cNvSpPr/>
          <p:nvPr userDrawn="1"/>
        </p:nvSpPr>
        <p:spPr>
          <a:xfrm>
            <a:off x="8407" y="1511280"/>
            <a:ext cx="12190413" cy="7622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390D2BA-7B5A-4A17-B4FD-850C6B295432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620" y="157454"/>
            <a:ext cx="2020558" cy="1156842"/>
          </a:xfrm>
          <a:prstGeom prst="rect">
            <a:avLst/>
          </a:prstGeom>
        </p:spPr>
      </p:pic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71426" y="1946920"/>
            <a:ext cx="11123752" cy="4403083"/>
          </a:xfrm>
          <a:prstGeom prst="rect">
            <a:avLst/>
          </a:prstGeom>
        </p:spPr>
        <p:txBody>
          <a:bodyPr/>
          <a:lstStyle>
            <a:lvl1pPr marL="444500" indent="-44450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 sz="3600" b="0" baseline="0">
                <a:solidFill>
                  <a:srgbClr val="13376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540000" indent="-32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76A"/>
              </a:buClr>
              <a:buSzPct val="50000"/>
              <a:buFont typeface="Wingdings" panose="05000000000000000000" pitchFamily="2" charset="2"/>
              <a:buChar char="q"/>
              <a:defRPr sz="3200">
                <a:solidFill>
                  <a:srgbClr val="13376A"/>
                </a:solidFill>
              </a:defRPr>
            </a:lvl2pPr>
            <a:lvl3pPr marL="612000" indent="-252000" defTabSz="576000">
              <a:lnSpc>
                <a:spcPct val="100000"/>
              </a:lnSpc>
              <a:spcBef>
                <a:spcPts val="200"/>
              </a:spcBef>
              <a:buClrTx/>
              <a:buFont typeface="Wingdings" panose="05000000000000000000" pitchFamily="2" charset="2"/>
              <a:buChar char="§"/>
              <a:defRPr sz="2400">
                <a:solidFill>
                  <a:srgbClr val="13376A"/>
                </a:solidFill>
              </a:defRPr>
            </a:lvl3pPr>
            <a:lvl4pPr>
              <a:defRPr sz="1800">
                <a:solidFill>
                  <a:srgbClr val="13376A"/>
                </a:solidFill>
              </a:defRPr>
            </a:lvl4pPr>
            <a:lvl5pPr marL="936000" indent="-252000">
              <a:lnSpc>
                <a:spcPct val="100000"/>
              </a:lnSpc>
              <a:buClr>
                <a:srgbClr val="339933"/>
              </a:buClr>
              <a:buSzPct val="90000"/>
              <a:buFont typeface="Wingdings" panose="05000000000000000000" pitchFamily="2" charset="2"/>
              <a:buChar char="§"/>
              <a:defRPr sz="1800" baseline="0">
                <a:solidFill>
                  <a:srgbClr val="13376A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</a:lstStyle>
          <a:p>
            <a:pPr lvl="0"/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513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9F368D6D-2ECF-4C0E-9B39-4A9CD19B9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 detail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14" y="-891480"/>
            <a:ext cx="8963684" cy="806670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5386698"/>
            <a:ext cx="12190413" cy="440134"/>
          </a:xfrm>
          <a:prstGeom prst="rect">
            <a:avLst/>
          </a:prstGeom>
          <a:solidFill>
            <a:srgbClr val="DDDDD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7947" y="368839"/>
            <a:ext cx="7771388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lang="en-US" sz="3600" kern="1200" cap="all" spc="100" baseline="0" dirty="0" smtClean="0">
                <a:solidFill>
                  <a:srgbClr val="003366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Thank You! 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24549" y="2245574"/>
            <a:ext cx="7896027" cy="2796326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lang="en-US" sz="2400" kern="1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Presenter Name</a:t>
            </a:r>
          </a:p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Contact information</a:t>
            </a:r>
          </a:p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@</a:t>
            </a:r>
          </a:p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Tel.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06574" y="6171630"/>
            <a:ext cx="11580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297FD5"/>
              </a:buClr>
              <a:buSzPct val="100000"/>
              <a:buFont typeface="Tw Cen MT" panose="020B0602020104020603" pitchFamily="34" charset="0"/>
              <a:buNone/>
            </a:pPr>
            <a:r>
              <a:rPr lang="fi-FI" sz="2000" dirty="0">
                <a:solidFill>
                  <a:srgbClr val="42725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For more information visit: </a:t>
            </a:r>
            <a:r>
              <a:rPr lang="fi-FI" sz="2000" dirty="0">
                <a:solidFill>
                  <a:srgbClr val="ACCBF9">
                    <a:lumMod val="50000"/>
                  </a:srgb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crossbowproject.eu</a:t>
            </a:r>
          </a:p>
        </p:txBody>
      </p:sp>
      <p:sp>
        <p:nvSpPr>
          <p:cNvPr id="9" name="22 CuadroTexto">
            <a:extLst>
              <a:ext uri="{FF2B5EF4-FFF2-40B4-BE49-F238E27FC236}">
                <a16:creationId xmlns:a16="http://schemas.microsoft.com/office/drawing/2014/main" id="{E2FE5EED-BAFD-47AA-B9E7-8292C4384AE3}"/>
              </a:ext>
            </a:extLst>
          </p:cNvPr>
          <p:cNvSpPr txBox="1"/>
          <p:nvPr userDrawn="1"/>
        </p:nvSpPr>
        <p:spPr>
          <a:xfrm>
            <a:off x="334566" y="3501541"/>
            <a:ext cx="3119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_tradnl" sz="1100" dirty="0">
              <a:solidFill>
                <a:srgbClr val="13376A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055E6A19-5496-43D1-BDE1-E084EDC9E33C}"/>
              </a:ext>
            </a:extLst>
          </p:cNvPr>
          <p:cNvSpPr/>
          <p:nvPr userDrawn="1"/>
        </p:nvSpPr>
        <p:spPr>
          <a:xfrm>
            <a:off x="20767" y="-14069"/>
            <a:ext cx="12190413" cy="7622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A77EAC1-2B59-491F-A9A7-73DF8FA2C04D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0" y="1556792"/>
            <a:ext cx="3181499" cy="1821522"/>
          </a:xfrm>
          <a:prstGeom prst="rect">
            <a:avLst/>
          </a:prstGeom>
        </p:spPr>
      </p:pic>
      <p:sp>
        <p:nvSpPr>
          <p:cNvPr id="5" name="Rectángulo 4"/>
          <p:cNvSpPr/>
          <p:nvPr userDrawn="1"/>
        </p:nvSpPr>
        <p:spPr>
          <a:xfrm>
            <a:off x="421085" y="3604912"/>
            <a:ext cx="31550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u="sng" dirty="0">
                <a:solidFill>
                  <a:srgbClr val="00224C"/>
                </a:solidFill>
                <a:effectLst/>
                <a:uFill>
                  <a:solidFill>
                    <a:srgbClr val="51BA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Clean energy a</a:t>
            </a:r>
            <a:r>
              <a:rPr lang="en-GB" sz="2000" u="sng" dirty="0">
                <a:solidFill>
                  <a:srgbClr val="51BA00"/>
                </a:solidFill>
                <a:effectLst/>
                <a:uFill>
                  <a:solidFill>
                    <a:srgbClr val="51BA00"/>
                  </a:solidFill>
                </a:uFill>
                <a:latin typeface="TitilliumText22L Xb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</a:t>
            </a:r>
            <a:r>
              <a:rPr lang="en-GB" sz="1800" u="sng" dirty="0">
                <a:solidFill>
                  <a:srgbClr val="00224C"/>
                </a:solidFill>
                <a:effectLst/>
                <a:uFill>
                  <a:solidFill>
                    <a:srgbClr val="51BA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Europe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59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3997" y="6470704"/>
            <a:ext cx="215386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F6FF38E-E595-4B93-BAC1-CF4B7921F78F}" type="datetime1">
              <a:rPr lang="fi-FI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7.11.2021</a:t>
            </a:fld>
            <a:endParaRPr lang="fi-FI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303" y="6470704"/>
            <a:ext cx="590069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  <a:lumOff val="5000"/>
                  </a:prstClr>
                </a:solidFill>
              </a:rPr>
              <a:t>Name of the presenter, company</a:t>
            </a:r>
            <a:endParaRPr lang="fi-FI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923" y="6470704"/>
            <a:ext cx="97354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A85C81B-0047-4374-875E-08DF17B38DFC}" type="slidenum">
              <a:rPr lang="fi-FI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fi-FI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1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99516" indent="-5715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Courier New" panose="02070309020205020404" pitchFamily="49" charset="0"/>
        <a:buChar char="o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76809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usew.eu/" TargetMode="External"/><Relationship Id="rId2" Type="http://schemas.openxmlformats.org/officeDocument/2006/relationships/hyperlink" Target="http://eusew.eu/about-awards-competition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7141" y="4509120"/>
            <a:ext cx="7771388" cy="129614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role of innovation for digitalizing the power grid</a:t>
            </a:r>
            <a:endParaRPr lang="es-ES_tradnl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609479" y="4509120"/>
            <a:ext cx="3390383" cy="1463040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Welcome and Introduction</a:t>
            </a:r>
            <a:endParaRPr lang="es-ES_tradn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>
                <a:solidFill>
                  <a:prstClr val="black">
                    <a:lumMod val="65000"/>
                    <a:lumOff val="35000"/>
                  </a:prstClr>
                </a:solidFill>
              </a:rPr>
              <a:t>03.11.2021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908771" y="5877272"/>
            <a:ext cx="5900691" cy="274320"/>
          </a:xfrm>
        </p:spPr>
        <p:txBody>
          <a:bodyPr/>
          <a:lstStyle/>
          <a:p>
            <a:r>
              <a:rPr lang="fi-FI" dirty="0">
                <a:solidFill>
                  <a:prstClr val="black">
                    <a:lumMod val="65000"/>
                    <a:lumOff val="35000"/>
                  </a:prstClr>
                </a:solidFill>
              </a:rPr>
              <a:t>Frank HAJDINJAK, </a:t>
            </a:r>
            <a:r>
              <a:rPr lang="fi-FI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Vice-President</a:t>
            </a:r>
            <a:r>
              <a:rPr lang="fi-FI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fi-FI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cre</a:t>
            </a:r>
            <a:endParaRPr lang="fi-FI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6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1D82753-DB71-CC4D-965E-378168ACF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474" y="332656"/>
            <a:ext cx="10873208" cy="1016448"/>
          </a:xfrm>
        </p:spPr>
        <p:txBody>
          <a:bodyPr anchor="ctr"/>
          <a:lstStyle/>
          <a:p>
            <a:r>
              <a:rPr lang="en-US" sz="4400" dirty="0"/>
              <a:t>ROMANIAN ENERGY CENTER - CRE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E486779-36AC-9648-946F-89FE015D90C6}"/>
              </a:ext>
            </a:extLst>
          </p:cNvPr>
          <p:cNvSpPr txBox="1">
            <a:spLocks/>
          </p:cNvSpPr>
          <p:nvPr/>
        </p:nvSpPr>
        <p:spPr bwMode="auto">
          <a:xfrm>
            <a:off x="134288" y="1916832"/>
            <a:ext cx="1205612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5988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accent6"/>
              </a:buClr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0" indent="0" algn="l" defTabSz="915988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accent6"/>
              </a:buClr>
              <a:buFont typeface="Times" charset="0"/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0" indent="0" algn="l" defTabSz="915988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accent6"/>
              </a:buClr>
              <a:buNone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0" indent="0" algn="l" defTabSz="915988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accent6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0" indent="0" algn="l" defTabSz="915988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accent6"/>
              </a:buClr>
              <a:buNone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790700" indent="-95250" algn="l" defTabSz="915988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247900" indent="-95250" algn="l" defTabSz="915988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05100" indent="-95250" algn="l" defTabSz="915988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162300" indent="-95250" algn="l" defTabSz="915988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285750" lvl="0" indent="-285750" algn="just" defTabSz="914400" fontAlgn="auto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 Romanian Energy </a:t>
            </a:r>
            <a:r>
              <a:rPr lang="en-GB" sz="2400" dirty="0" err="1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Center</a:t>
            </a:r>
            <a:r>
              <a:rPr lang="en-GB" sz="2400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is a </a:t>
            </a:r>
            <a:r>
              <a:rPr lang="en-GB" sz="2400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non-governmental and non-profit Association</a:t>
            </a:r>
            <a:r>
              <a:rPr lang="en-GB" sz="2400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representing the interest of state-owned and private companies operating in the Romanian Energy Market, in relation with EU and National Institutions </a:t>
            </a:r>
            <a:r>
              <a:rPr lang="en-GB" sz="2400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  <a:sym typeface="Wingdings" pitchFamily="2" charset="2"/>
              </a:rPr>
              <a:t></a:t>
            </a:r>
            <a:r>
              <a:rPr lang="en-GB" sz="2400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Since 2011 in Brussels and Bucharest</a:t>
            </a:r>
          </a:p>
          <a:p>
            <a:pPr marL="285750" lvl="0" indent="-285750" algn="just" defTabSz="914400" fontAlgn="auto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Active in all relevant areas including: </a:t>
            </a:r>
            <a:r>
              <a:rPr lang="en-US" sz="2400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electricity, oil and gas, coal, renewables, energy equipment and services plus R&amp;D&amp;I, and Legal assistance</a:t>
            </a:r>
            <a:endParaRPr lang="en-US" sz="2400" dirty="0">
              <a:solidFill>
                <a:srgbClr val="00206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lvl="0" indent="-285750" algn="just" defTabSz="914400" fontAlgn="auto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CRE contributes to the European and National </a:t>
            </a:r>
            <a:r>
              <a:rPr lang="en-GB" sz="2400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decision-making process</a:t>
            </a:r>
            <a:r>
              <a:rPr lang="en-GB" sz="2400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, promotes infrastructure investments and supports the transition to a decarbonized energy system</a:t>
            </a:r>
          </a:p>
          <a:p>
            <a:pPr marL="285750" lvl="0" indent="-285750" algn="just" defTabSz="914400" fontAlgn="auto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Position Papers - Romanian and European Energy Policy Consultations </a:t>
            </a:r>
          </a:p>
          <a:p>
            <a:pPr marL="285750" lvl="0" indent="-285750" algn="just" defTabSz="914400" fontAlgn="auto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rgbClr val="00206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200" kern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38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1D82753-DB71-CC4D-965E-378168ACF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58" y="332656"/>
            <a:ext cx="10873208" cy="1016448"/>
          </a:xfrm>
        </p:spPr>
        <p:txBody>
          <a:bodyPr anchor="ctr"/>
          <a:lstStyle/>
          <a:p>
            <a:r>
              <a:rPr lang="en-US" sz="4400" dirty="0"/>
              <a:t>ROLE OF INNOVATION IN</a:t>
            </a:r>
            <a:br>
              <a:rPr lang="en-US" sz="4400" dirty="0"/>
            </a:br>
            <a:r>
              <a:rPr lang="en-US" sz="4400" dirty="0"/>
              <a:t>EUROPEAN PROJECTS AT CRE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E486779-36AC-9648-946F-89FE015D90C6}"/>
              </a:ext>
            </a:extLst>
          </p:cNvPr>
          <p:cNvSpPr txBox="1">
            <a:spLocks/>
          </p:cNvSpPr>
          <p:nvPr/>
        </p:nvSpPr>
        <p:spPr bwMode="auto">
          <a:xfrm>
            <a:off x="134288" y="1916832"/>
            <a:ext cx="1205612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5988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accent6"/>
              </a:buClr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0" indent="0" algn="l" defTabSz="915988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accent6"/>
              </a:buClr>
              <a:buFont typeface="Times" charset="0"/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0" indent="0" algn="l" defTabSz="915988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accent6"/>
              </a:buClr>
              <a:buNone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0" indent="0" algn="l" defTabSz="915988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accent6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0" indent="0" algn="l" defTabSz="915988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accent6"/>
              </a:buClr>
              <a:buNone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790700" indent="-95250" algn="l" defTabSz="915988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247900" indent="-95250" algn="l" defTabSz="915988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05100" indent="-95250" algn="l" defTabSz="915988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162300" indent="-95250" algn="l" defTabSz="915988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2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Setting-up INNOVATION Activities </a:t>
            </a:r>
            <a:r>
              <a:rPr lang="en-US" sz="2200" kern="0" dirty="0">
                <a:latin typeface="Arial Narrow" panose="020B0604020202020204" pitchFamily="34" charset="0"/>
                <a:cs typeface="Arial Narrow" panose="020B0604020202020204" pitchFamily="34" charset="0"/>
                <a:sym typeface="Wingdings" pitchFamily="2" charset="2"/>
              </a:rPr>
              <a:t> Implementation and </a:t>
            </a:r>
            <a:r>
              <a:rPr lang="en-US" sz="2200" kern="0" dirty="0" err="1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  <a:sym typeface="Wingdings" pitchFamily="2" charset="2"/>
              </a:rPr>
              <a:t>Commercialisation</a:t>
            </a:r>
            <a:r>
              <a:rPr lang="en-US" sz="2200" kern="0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  <a:sym typeface="Wingdings" pitchFamily="2" charset="2"/>
              </a:rPr>
              <a:t> of NEW PRODUCTS &amp; SERVICES</a:t>
            </a:r>
            <a:endParaRPr lang="en-US" sz="2200" kern="0" dirty="0">
              <a:solidFill>
                <a:srgbClr val="0070C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2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EXEMPLES: SUCCESS Project </a:t>
            </a:r>
            <a:r>
              <a:rPr lang="en-US" sz="2200" kern="0" dirty="0">
                <a:latin typeface="Arial Narrow" panose="020B0604020202020204" pitchFamily="34" charset="0"/>
                <a:cs typeface="Arial Narrow" panose="020B0604020202020204" pitchFamily="34" charset="0"/>
                <a:sym typeface="Wingdings" pitchFamily="2" charset="2"/>
              </a:rPr>
              <a:t> </a:t>
            </a:r>
            <a:r>
              <a:rPr lang="en-US" sz="2200" kern="0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Solution to Protect the Electricity Distribution Grid against Cyber Attacks implemented in Romania, Italy, Ireland, Germany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2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SOGNO Project</a:t>
            </a:r>
            <a:r>
              <a:rPr lang="en-US" sz="2200" kern="0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: Services for Grid Operators: </a:t>
            </a:r>
            <a:r>
              <a:rPr lang="en-GB" sz="2200" kern="0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State Estimation (SE), Power Control (PC), Fault Location Isolation and Service Restoration (FLISR), Load and Generation Forecasting (LGF), Power Quality Evaluation (PQE)</a:t>
            </a:r>
            <a:endParaRPr lang="en-US" sz="2200" kern="0" dirty="0">
              <a:solidFill>
                <a:srgbClr val="0070C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2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Access to European Funds</a:t>
            </a:r>
            <a:r>
              <a:rPr lang="en-IE" sz="22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 to support Innovation Activities of </a:t>
            </a:r>
            <a:r>
              <a:rPr lang="en-IE" sz="2200" kern="0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CRE Members as Direct Members of European Consortia: ELECTRICA, CEZ ROMANIA, E.ON ROMANIA (DELGAZ), TRANSELECTRICA, TELEKOM, ROMGAZ </a:t>
            </a:r>
            <a:r>
              <a:rPr lang="en-IE" sz="2200" kern="0" dirty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and  Partners: </a:t>
            </a:r>
            <a:r>
              <a:rPr lang="en-IE" sz="2200" kern="0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TELETRANS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E" sz="22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Financial Source of the CRE Association Activities by the use of </a:t>
            </a:r>
            <a:r>
              <a:rPr lang="en-IE" sz="2200" kern="0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up to 25% of Total Direct Costs of EU Projects</a:t>
            </a:r>
            <a:endParaRPr lang="en-IE" sz="2200" kern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en-US" sz="2200" kern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05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1D82753-DB71-CC4D-965E-378168ACF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58" y="332656"/>
            <a:ext cx="10873208" cy="1016448"/>
          </a:xfrm>
        </p:spPr>
        <p:txBody>
          <a:bodyPr anchor="ctr"/>
          <a:lstStyle/>
          <a:p>
            <a:r>
              <a:rPr lang="en-US" sz="4400" dirty="0"/>
              <a:t>EU PROJECTS TIMELINE - CRE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A97B02-D046-7546-86A5-804DB0D36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19410"/>
            <a:ext cx="12190413" cy="281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86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D6E0C5C7-2DA2-FD49-8A13-283A09E34D1D}"/>
              </a:ext>
            </a:extLst>
          </p:cNvPr>
          <p:cNvSpPr txBox="1">
            <a:spLocks/>
          </p:cNvSpPr>
          <p:nvPr/>
        </p:nvSpPr>
        <p:spPr bwMode="auto">
          <a:xfrm>
            <a:off x="-23280" y="240867"/>
            <a:ext cx="9937104" cy="111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 cap="all">
                <a:solidFill>
                  <a:schemeClr val="accent3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3200" b="0" spc="100" dirty="0">
                <a:solidFill>
                  <a:srgbClr val="42725E"/>
                </a:solidFill>
                <a:latin typeface="Century Gothic" panose="020B0502020202020204" pitchFamily="34" charset="0"/>
                <a:ea typeface="+mj-ea"/>
                <a:cs typeface="+mj-cs"/>
              </a:rPr>
              <a:t>‘Good Practice of the Year’ awards </a:t>
            </a:r>
          </a:p>
          <a:p>
            <a:pPr algn="ctr"/>
            <a:r>
              <a:rPr lang="en-GB" sz="3200" b="0" spc="100" dirty="0">
                <a:solidFill>
                  <a:srgbClr val="42725E"/>
                </a:solidFill>
                <a:latin typeface="Century Gothic" panose="020B0502020202020204" pitchFamily="34" charset="0"/>
                <a:ea typeface="+mj-ea"/>
                <a:cs typeface="+mj-cs"/>
              </a:rPr>
              <a:t>from EUROPEAN Commission</a:t>
            </a:r>
            <a:endParaRPr lang="en-US" sz="3200" b="0" spc="100" dirty="0">
              <a:solidFill>
                <a:srgbClr val="42725E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BC9F06-8D31-EE4A-AB4B-5E01C4CDA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12" y="1795487"/>
            <a:ext cx="7136360" cy="38097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CC75A8-BD83-A14F-9598-E47A7C118BD2}"/>
              </a:ext>
            </a:extLst>
          </p:cNvPr>
          <p:cNvSpPr/>
          <p:nvPr/>
        </p:nvSpPr>
        <p:spPr>
          <a:xfrm>
            <a:off x="4298334" y="5994667"/>
            <a:ext cx="4735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schemeClr val="bg1"/>
                </a:solidFill>
              </a:rPr>
              <a:t>Energy Infrastructure Forum 24 May Copenhagen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3478B-2962-644E-B8C2-7B81A14E35AB}"/>
              </a:ext>
            </a:extLst>
          </p:cNvPr>
          <p:cNvSpPr/>
          <p:nvPr/>
        </p:nvSpPr>
        <p:spPr>
          <a:xfrm>
            <a:off x="0" y="1873856"/>
            <a:ext cx="15134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Technology</a:t>
            </a:r>
          </a:p>
          <a:p>
            <a:pPr algn="ctr"/>
            <a:r>
              <a:rPr lang="en-GB" sz="2200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and </a:t>
            </a:r>
          </a:p>
          <a:p>
            <a:pPr algn="ctr"/>
            <a:r>
              <a:rPr lang="en-GB" sz="2200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Design 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CE2E259C-CB7D-FA4C-9B03-DF2A50202A04}"/>
              </a:ext>
            </a:extLst>
          </p:cNvPr>
          <p:cNvSpPr txBox="1">
            <a:spLocks/>
          </p:cNvSpPr>
          <p:nvPr/>
        </p:nvSpPr>
        <p:spPr bwMode="auto">
          <a:xfrm>
            <a:off x="8649772" y="1675063"/>
            <a:ext cx="3344090" cy="223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 cap="all">
                <a:solidFill>
                  <a:schemeClr val="accent3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000" b="0" spc="100" dirty="0" err="1">
                <a:solidFill>
                  <a:srgbClr val="42725E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rPr>
              <a:t>WiseGRID</a:t>
            </a:r>
            <a:r>
              <a:rPr lang="en-US" sz="2000" b="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GB" sz="2000" b="0" spc="100" dirty="0">
                <a:solidFill>
                  <a:srgbClr val="42725E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rPr>
              <a:t>consortium</a:t>
            </a:r>
            <a:r>
              <a:rPr lang="en-GB" sz="2000" b="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GB" sz="2000" b="0" spc="100" dirty="0">
                <a:solidFill>
                  <a:srgbClr val="42725E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rPr>
              <a:t>receives ‘Good Practice of the Year’ awards from Commissioner for Energy, Miguel Arias Cañete</a:t>
            </a:r>
            <a:endParaRPr lang="en-US" sz="2000" b="0" spc="100" dirty="0">
              <a:solidFill>
                <a:srgbClr val="42725E"/>
              </a:solidFill>
              <a:latin typeface="Arial Narrow" panose="020B0604020202020204" pitchFamily="34" charset="0"/>
              <a:ea typeface="+mj-ea"/>
              <a:cs typeface="Arial Narrow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E513F1-6B6D-DF4D-8C00-8949F0A4C4B8}"/>
              </a:ext>
            </a:extLst>
          </p:cNvPr>
          <p:cNvSpPr/>
          <p:nvPr/>
        </p:nvSpPr>
        <p:spPr>
          <a:xfrm>
            <a:off x="2566814" y="5730042"/>
            <a:ext cx="608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>
                <a:solidFill>
                  <a:srgbClr val="42725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Energy Infrastructure Forum 24 May 2018 Copenhagen </a:t>
            </a:r>
          </a:p>
        </p:txBody>
      </p:sp>
    </p:spTree>
    <p:extLst>
      <p:ext uri="{BB962C8B-B14F-4D97-AF65-F5344CB8AC3E}">
        <p14:creationId xmlns:p14="http://schemas.microsoft.com/office/powerpoint/2010/main" val="101068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CC75A8-BD83-A14F-9598-E47A7C118BD2}"/>
              </a:ext>
            </a:extLst>
          </p:cNvPr>
          <p:cNvSpPr/>
          <p:nvPr/>
        </p:nvSpPr>
        <p:spPr>
          <a:xfrm>
            <a:off x="4298334" y="5994667"/>
            <a:ext cx="4735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schemeClr val="bg1"/>
                </a:solidFill>
              </a:rPr>
              <a:t>Energy Infrastructure Forum 24 May Copenhagen 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65853BA-D41F-8C45-BE08-A31BB5965D3D}"/>
              </a:ext>
            </a:extLst>
          </p:cNvPr>
          <p:cNvSpPr txBox="1">
            <a:spLocks/>
          </p:cNvSpPr>
          <p:nvPr/>
        </p:nvSpPr>
        <p:spPr bwMode="auto">
          <a:xfrm>
            <a:off x="190551" y="226182"/>
            <a:ext cx="9505056" cy="110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 cap="all">
                <a:solidFill>
                  <a:schemeClr val="accent3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3200" b="0" spc="100" dirty="0">
                <a:solidFill>
                  <a:srgbClr val="42725E"/>
                </a:solidFill>
                <a:latin typeface="Century Gothic" panose="020B0502020202020204" pitchFamily="34" charset="0"/>
                <a:ea typeface="+mj-ea"/>
                <a:cs typeface="+mj-cs"/>
              </a:rPr>
              <a:t>two</a:t>
            </a:r>
            <a:r>
              <a:rPr lang="en-US" sz="3200" b="0" spc="100" dirty="0">
                <a:solidFill>
                  <a:srgbClr val="42725E"/>
                </a:solidFill>
                <a:latin typeface="Century Gothic" panose="020B0502020202020204" pitchFamily="34" charset="0"/>
                <a:ea typeface="+mj-ea"/>
                <a:cs typeface="+mj-cs"/>
              </a:rPr>
              <a:t> EU SUSTAINABLE ENERGY AWARDS </a:t>
            </a:r>
            <a:r>
              <a:rPr lang="en-GB" sz="3200" b="0" spc="100" dirty="0">
                <a:solidFill>
                  <a:srgbClr val="42725E"/>
                </a:solidFill>
                <a:latin typeface="Century Gothic" panose="020B0502020202020204" pitchFamily="34" charset="0"/>
                <a:ea typeface="+mj-ea"/>
                <a:cs typeface="+mj-cs"/>
              </a:rPr>
              <a:t>from Commissioner for Energy</a:t>
            </a:r>
            <a:endParaRPr lang="en-US" sz="3200" b="0" spc="100" dirty="0">
              <a:solidFill>
                <a:srgbClr val="42725E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CBF4C6-77FA-734B-A987-7220505943B8}"/>
              </a:ext>
            </a:extLst>
          </p:cNvPr>
          <p:cNvSpPr/>
          <p:nvPr/>
        </p:nvSpPr>
        <p:spPr>
          <a:xfrm>
            <a:off x="190550" y="1839683"/>
            <a:ext cx="820891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GB" sz="3200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 Best Project in the </a:t>
            </a:r>
            <a:r>
              <a:rPr lang="en-GB" sz="3200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Business and Citizen's choice categories</a:t>
            </a:r>
            <a:r>
              <a:rPr lang="en-GB" sz="3200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, winning two</a:t>
            </a:r>
            <a:r>
              <a:rPr lang="en-US" sz="3200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 </a:t>
            </a:r>
            <a:r>
              <a:rPr lang="en-US" sz="3200" b="1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  <a:hlinkClick r:id="rId2"/>
              </a:rPr>
              <a:t>EU Sustainable Energy Awards</a:t>
            </a:r>
            <a:endParaRPr lang="en-US" sz="3200" b="1" dirty="0">
              <a:solidFill>
                <a:srgbClr val="0070C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GB" sz="3200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 prizes recognise outstanding </a:t>
            </a:r>
            <a:r>
              <a:rPr lang="en-GB" sz="3200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Innovation In Energy Efficiency And Renewables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GB" sz="3200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European Sustainable Energy Week 5 June Brussels </a:t>
            </a:r>
            <a:r>
              <a:rPr lang="en-US" sz="3200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  <a:hlinkClick r:id="rId3"/>
              </a:rPr>
              <a:t>EUSEW</a:t>
            </a:r>
            <a:r>
              <a:rPr lang="en-US" sz="3200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2018)</a:t>
            </a:r>
            <a:r>
              <a:rPr lang="en-GB" sz="3200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 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EB2EF3-04BF-D747-9E4A-5137BBDF20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708" y="1689632"/>
            <a:ext cx="3370155" cy="4493538"/>
          </a:xfrm>
          <a:prstGeom prst="rect">
            <a:avLst/>
          </a:prstGeom>
        </p:spPr>
      </p:pic>
      <p:sp>
        <p:nvSpPr>
          <p:cNvPr id="15" name="Title 4">
            <a:extLst>
              <a:ext uri="{FF2B5EF4-FFF2-40B4-BE49-F238E27FC236}">
                <a16:creationId xmlns:a16="http://schemas.microsoft.com/office/drawing/2014/main" id="{93623136-279F-0741-BA38-C6077BE54F5B}"/>
              </a:ext>
            </a:extLst>
          </p:cNvPr>
          <p:cNvSpPr txBox="1">
            <a:spLocks/>
          </p:cNvSpPr>
          <p:nvPr/>
        </p:nvSpPr>
        <p:spPr bwMode="auto">
          <a:xfrm>
            <a:off x="190551" y="5686890"/>
            <a:ext cx="8208912" cy="76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 cap="all">
                <a:solidFill>
                  <a:schemeClr val="accent3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000" b="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WiseGRID</a:t>
            </a:r>
            <a:r>
              <a:rPr lang="en-US" sz="2000" b="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GB" sz="2000" b="0" dirty="0">
                <a:latin typeface="Arial Narrow" panose="020B0604020202020204" pitchFamily="34" charset="0"/>
                <a:cs typeface="Arial Narrow" panose="020B0604020202020204" pitchFamily="34" charset="0"/>
              </a:rPr>
              <a:t>consortium </a:t>
            </a:r>
            <a:r>
              <a:rPr lang="en-GB" sz="2000" b="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WINes</a:t>
            </a:r>
            <a:r>
              <a:rPr lang="en-GB" sz="2000" b="0" dirty="0">
                <a:latin typeface="Arial Narrow" panose="020B0604020202020204" pitchFamily="34" charset="0"/>
                <a:cs typeface="Arial Narrow" panose="020B0604020202020204" pitchFamily="34" charset="0"/>
              </a:rPr>
              <a:t> ‘two</a:t>
            </a:r>
            <a:r>
              <a:rPr lang="en-US" sz="2000" b="0" dirty="0">
                <a:latin typeface="Arial Narrow" panose="020B0604020202020204" pitchFamily="34" charset="0"/>
                <a:cs typeface="Arial Narrow" panose="020B0604020202020204" pitchFamily="34" charset="0"/>
              </a:rPr>
              <a:t> </a:t>
            </a:r>
            <a:r>
              <a:rPr lang="en-US" sz="2000" b="0" u="sng" dirty="0">
                <a:latin typeface="Arial Narrow" panose="020B0604020202020204" pitchFamily="34" charset="0"/>
                <a:cs typeface="Arial Narrow" panose="020B0604020202020204" pitchFamily="34" charset="0"/>
                <a:hlinkClick r:id="rId2"/>
              </a:rPr>
              <a:t>EU Sustainable Energy Awards</a:t>
            </a:r>
            <a:r>
              <a:rPr lang="en-GB" sz="2000" b="0" u="sng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GB" sz="2000" b="0" dirty="0">
                <a:latin typeface="Arial Narrow" panose="020B0604020202020204" pitchFamily="34" charset="0"/>
                <a:cs typeface="Arial Narrow" panose="020B0604020202020204" pitchFamily="34" charset="0"/>
              </a:rPr>
              <a:t>from Commissioner for Energy, Miguel Arias </a:t>
            </a:r>
            <a:r>
              <a:rPr lang="en-GB" sz="2000" b="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Cañete</a:t>
            </a:r>
            <a:endParaRPr lang="en-US" sz="2000" b="0" kern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77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Text">
            <a:extLst>
              <a:ext uri="{FF2B5EF4-FFF2-40B4-BE49-F238E27FC236}">
                <a16:creationId xmlns:a16="http://schemas.microsoft.com/office/drawing/2014/main" id="{A3A923E0-9FB7-9A43-9029-6B6119753320}"/>
              </a:ext>
            </a:extLst>
          </p:cNvPr>
          <p:cNvSpPr txBox="1">
            <a:spLocks/>
          </p:cNvSpPr>
          <p:nvPr/>
        </p:nvSpPr>
        <p:spPr>
          <a:xfrm>
            <a:off x="190550" y="116632"/>
            <a:ext cx="9080371" cy="63715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99516" indent="-5715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68096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cap="all" spc="100" dirty="0">
                <a:solidFill>
                  <a:srgbClr val="42725E"/>
                </a:solidFill>
                <a:latin typeface="Century Gothic" panose="020B0502020202020204" pitchFamily="34" charset="0"/>
                <a:ea typeface="+mj-ea"/>
                <a:cs typeface="+mj-cs"/>
              </a:rPr>
              <a:t>Debate on UP TO 100% RES </a:t>
            </a:r>
          </a:p>
          <a:p>
            <a:pPr algn="ctr"/>
            <a:r>
              <a:rPr lang="en-GB" sz="4400" cap="all" spc="100" dirty="0">
                <a:solidFill>
                  <a:srgbClr val="42725E"/>
                </a:solidFill>
                <a:latin typeface="Century Gothic" panose="020B0502020202020204" pitchFamily="34" charset="0"/>
                <a:ea typeface="+mj-ea"/>
                <a:cs typeface="+mj-cs"/>
              </a:rPr>
              <a:t>at the European Parliament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BC851A-D9D1-5C46-AA73-02DBFA32E7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14" y="1844824"/>
            <a:ext cx="6838558" cy="45590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D22911-620B-384B-A4AE-16959ADC98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10" t="8445" r="65254" b="29889"/>
          <a:stretch/>
        </p:blipFill>
        <p:spPr>
          <a:xfrm>
            <a:off x="2062038" y="1844824"/>
            <a:ext cx="3197224" cy="45590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D36AD5-8810-CD47-AD2E-AA37F0F51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1" y="1844824"/>
            <a:ext cx="1977297" cy="70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7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24549" y="2245574"/>
            <a:ext cx="4718929" cy="2796326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70C0"/>
                </a:solidFill>
              </a:rPr>
              <a:t>Frank HAJDINJAK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70C0"/>
                </a:solidFill>
              </a:rPr>
              <a:t>Romanian Energy Center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kern="0" dirty="0" err="1">
                <a:solidFill>
                  <a:srgbClr val="002060"/>
                </a:solidFill>
              </a:rPr>
              <a:t>Frank.Hajdinjak@crenerg.org</a:t>
            </a:r>
            <a:endParaRPr lang="es-ES_tradnl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122DCA-90A6-45CD-825B-FCB65EE38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426" y="2847375"/>
            <a:ext cx="2873909" cy="116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145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scrowd_pp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B54C2827-CF0F-45B7-A376-85273A235F54}" vid="{005B2312-795C-4B55-A62C-994E6285413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</TotalTime>
  <Words>414</Words>
  <Application>Microsoft Office PowerPoint</Application>
  <PresentationFormat>Custom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Arial Narrow</vt:lpstr>
      <vt:lpstr>Arial Unicode MS</vt:lpstr>
      <vt:lpstr>Calibri</vt:lpstr>
      <vt:lpstr>Century Gothic</vt:lpstr>
      <vt:lpstr>Courier New</vt:lpstr>
      <vt:lpstr>TitilliumText22L Xb</vt:lpstr>
      <vt:lpstr>Tw Cen MT</vt:lpstr>
      <vt:lpstr>Tw Cen MT Condensed</vt:lpstr>
      <vt:lpstr>Wingdings</vt:lpstr>
      <vt:lpstr>Wingdings 3</vt:lpstr>
      <vt:lpstr>letscrowd_pp</vt:lpstr>
      <vt:lpstr>The role of innovation for digitalizing the power grid</vt:lpstr>
      <vt:lpstr>ROMANIAN ENERGY CENTER - CRE</vt:lpstr>
      <vt:lpstr>ROLE OF INNOVATION IN EUROPEAN PROJECTS AT CRE</vt:lpstr>
      <vt:lpstr>EU PROJECTS TIMELINE - CRE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Elena</dc:creator>
  <cp:lastModifiedBy>Carina Zidaru</cp:lastModifiedBy>
  <cp:revision>136</cp:revision>
  <dcterms:created xsi:type="dcterms:W3CDTF">2017-06-12T22:38:01Z</dcterms:created>
  <dcterms:modified xsi:type="dcterms:W3CDTF">2021-11-07T07:58:39Z</dcterms:modified>
</cp:coreProperties>
</file>