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707" r:id="rId4"/>
    <p:sldId id="265" r:id="rId5"/>
    <p:sldId id="262" r:id="rId6"/>
    <p:sldId id="263" r:id="rId7"/>
    <p:sldId id="709" r:id="rId8"/>
    <p:sldId id="708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51" autoAdjust="0"/>
  </p:normalViewPr>
  <p:slideViewPr>
    <p:cSldViewPr snapToGrid="0">
      <p:cViewPr varScale="1">
        <p:scale>
          <a:sx n="147" d="100"/>
          <a:sy n="147" d="100"/>
        </p:scale>
        <p:origin x="8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CD743-AC82-4013-AE8E-9BAB402A321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FB9852-4F02-40BE-98E8-A68B0DDFD5F9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National</a:t>
          </a:r>
        </a:p>
      </dgm:t>
    </dgm:pt>
    <dgm:pt modelId="{1F2293F4-2664-4099-932D-8C9EBC1F5197}" type="parTrans" cxnId="{BB24DD21-3F6F-4663-BB18-76C9445BB9A6}">
      <dgm:prSet/>
      <dgm:spPr/>
      <dgm:t>
        <a:bodyPr/>
        <a:lstStyle/>
        <a:p>
          <a:endParaRPr lang="en-GB"/>
        </a:p>
      </dgm:t>
    </dgm:pt>
    <dgm:pt modelId="{9A0D53B9-4600-4E95-93CB-4D22F77809AB}" type="sibTrans" cxnId="{BB24DD21-3F6F-4663-BB18-76C9445BB9A6}">
      <dgm:prSet/>
      <dgm:spPr/>
      <dgm:t>
        <a:bodyPr/>
        <a:lstStyle/>
        <a:p>
          <a:endParaRPr lang="en-GB"/>
        </a:p>
      </dgm:t>
    </dgm:pt>
    <dgm:pt modelId="{279FDC97-263C-4A80-A402-459F9E2CCF98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European</a:t>
          </a:r>
        </a:p>
      </dgm:t>
    </dgm:pt>
    <dgm:pt modelId="{DFCB22DE-31C9-4DA3-A00C-449609D00645}" type="parTrans" cxnId="{AD51FD1F-8862-4026-B8C7-CB2191E892DE}">
      <dgm:prSet/>
      <dgm:spPr/>
      <dgm:t>
        <a:bodyPr/>
        <a:lstStyle/>
        <a:p>
          <a:endParaRPr lang="en-GB"/>
        </a:p>
      </dgm:t>
    </dgm:pt>
    <dgm:pt modelId="{3FA8CB78-6319-4A2B-A229-6940945E2B9E}" type="sibTrans" cxnId="{AD51FD1F-8862-4026-B8C7-CB2191E892DE}">
      <dgm:prSet/>
      <dgm:spPr/>
      <dgm:t>
        <a:bodyPr/>
        <a:lstStyle/>
        <a:p>
          <a:endParaRPr lang="en-GB"/>
        </a:p>
      </dgm:t>
    </dgm:pt>
    <dgm:pt modelId="{3C3C8BB0-A4AB-4CC4-B8CD-3DC02D53FDD9}">
      <dgm:prSet phldrT="[Text]"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International</a:t>
          </a:r>
        </a:p>
      </dgm:t>
    </dgm:pt>
    <dgm:pt modelId="{557CC84F-1614-4FC0-A3DA-F1FE80B0DFA0}" type="parTrans" cxnId="{5BD8F7F1-6363-446E-AD4E-01DE8AEF93D0}">
      <dgm:prSet/>
      <dgm:spPr/>
      <dgm:t>
        <a:bodyPr/>
        <a:lstStyle/>
        <a:p>
          <a:endParaRPr lang="en-GB"/>
        </a:p>
      </dgm:t>
    </dgm:pt>
    <dgm:pt modelId="{FAE10678-5532-4A72-9D6D-38842C7EC750}" type="sibTrans" cxnId="{5BD8F7F1-6363-446E-AD4E-01DE8AEF93D0}">
      <dgm:prSet/>
      <dgm:spPr/>
      <dgm:t>
        <a:bodyPr/>
        <a:lstStyle/>
        <a:p>
          <a:endParaRPr lang="en-GB"/>
        </a:p>
      </dgm:t>
    </dgm:pt>
    <dgm:pt modelId="{FBAC5BD5-AC81-45B7-B38F-2F33FFE89656}" type="pres">
      <dgm:prSet presAssocID="{5FCCD743-AC82-4013-AE8E-9BAB402A321C}" presName="rootnode" presStyleCnt="0">
        <dgm:presLayoutVars>
          <dgm:chMax/>
          <dgm:chPref/>
          <dgm:dir/>
          <dgm:animLvl val="lvl"/>
        </dgm:presLayoutVars>
      </dgm:prSet>
      <dgm:spPr/>
    </dgm:pt>
    <dgm:pt modelId="{00AC2048-368A-4F4F-8755-54F43A094FB0}" type="pres">
      <dgm:prSet presAssocID="{43FB9852-4F02-40BE-98E8-A68B0DDFD5F9}" presName="composite" presStyleCnt="0"/>
      <dgm:spPr/>
    </dgm:pt>
    <dgm:pt modelId="{1ECAA3B2-20F1-4A10-B3AF-C4856128A3C6}" type="pres">
      <dgm:prSet presAssocID="{43FB9852-4F02-40BE-98E8-A68B0DDFD5F9}" presName="LShape" presStyleLbl="alignNode1" presStyleIdx="0" presStyleCnt="5"/>
      <dgm:spPr/>
    </dgm:pt>
    <dgm:pt modelId="{3117425E-015C-4791-BCDE-E3A21A3E9EB9}" type="pres">
      <dgm:prSet presAssocID="{43FB9852-4F02-40BE-98E8-A68B0DDFD5F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9655A76-4E00-48FB-B6E5-0AECDA28F368}" type="pres">
      <dgm:prSet presAssocID="{43FB9852-4F02-40BE-98E8-A68B0DDFD5F9}" presName="Triangle" presStyleLbl="alignNode1" presStyleIdx="1" presStyleCnt="5"/>
      <dgm:spPr/>
    </dgm:pt>
    <dgm:pt modelId="{ACE5D924-B420-41B9-94B6-0DEA8A5233D1}" type="pres">
      <dgm:prSet presAssocID="{9A0D53B9-4600-4E95-93CB-4D22F77809AB}" presName="sibTrans" presStyleCnt="0"/>
      <dgm:spPr/>
    </dgm:pt>
    <dgm:pt modelId="{B3E58A33-1B51-4E92-8A2A-547B9A532D13}" type="pres">
      <dgm:prSet presAssocID="{9A0D53B9-4600-4E95-93CB-4D22F77809AB}" presName="space" presStyleCnt="0"/>
      <dgm:spPr/>
    </dgm:pt>
    <dgm:pt modelId="{6E6EE1D6-D5DC-4CF9-9AB6-800100D2FE0E}" type="pres">
      <dgm:prSet presAssocID="{279FDC97-263C-4A80-A402-459F9E2CCF98}" presName="composite" presStyleCnt="0"/>
      <dgm:spPr/>
    </dgm:pt>
    <dgm:pt modelId="{9038DDC0-0A3D-4777-BFAF-8C1C5FDFD537}" type="pres">
      <dgm:prSet presAssocID="{279FDC97-263C-4A80-A402-459F9E2CCF98}" presName="LShape" presStyleLbl="alignNode1" presStyleIdx="2" presStyleCnt="5"/>
      <dgm:spPr/>
    </dgm:pt>
    <dgm:pt modelId="{CE5E04EC-EA77-4A8F-AB18-AE9309956D0E}" type="pres">
      <dgm:prSet presAssocID="{279FDC97-263C-4A80-A402-459F9E2CCF9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C3E36BC-52DC-4AB1-A3E2-6CE8DDA083B0}" type="pres">
      <dgm:prSet presAssocID="{279FDC97-263C-4A80-A402-459F9E2CCF98}" presName="Triangle" presStyleLbl="alignNode1" presStyleIdx="3" presStyleCnt="5"/>
      <dgm:spPr/>
    </dgm:pt>
    <dgm:pt modelId="{66DDC7B9-A3DC-4858-A698-C318012F3856}" type="pres">
      <dgm:prSet presAssocID="{3FA8CB78-6319-4A2B-A229-6940945E2B9E}" presName="sibTrans" presStyleCnt="0"/>
      <dgm:spPr/>
    </dgm:pt>
    <dgm:pt modelId="{3A2F3E77-7357-4FBE-AC83-F05DB562550E}" type="pres">
      <dgm:prSet presAssocID="{3FA8CB78-6319-4A2B-A229-6940945E2B9E}" presName="space" presStyleCnt="0"/>
      <dgm:spPr/>
    </dgm:pt>
    <dgm:pt modelId="{90A1E0BF-9B26-46C7-B0F4-64200B552162}" type="pres">
      <dgm:prSet presAssocID="{3C3C8BB0-A4AB-4CC4-B8CD-3DC02D53FDD9}" presName="composite" presStyleCnt="0"/>
      <dgm:spPr/>
    </dgm:pt>
    <dgm:pt modelId="{4A54AE9A-DEF1-4354-AD71-5DB0C2B24D4F}" type="pres">
      <dgm:prSet presAssocID="{3C3C8BB0-A4AB-4CC4-B8CD-3DC02D53FDD9}" presName="LShape" presStyleLbl="alignNode1" presStyleIdx="4" presStyleCnt="5" custScaleX="168829"/>
      <dgm:spPr/>
    </dgm:pt>
    <dgm:pt modelId="{F5FC7429-7CBD-4AC5-A560-9E809545A4CF}" type="pres">
      <dgm:prSet presAssocID="{3C3C8BB0-A4AB-4CC4-B8CD-3DC02D53FDD9}" presName="ParentText" presStyleLbl="revTx" presStyleIdx="2" presStyleCnt="3" custLinFactNeighborX="-33021" custLinFactNeighborY="3194">
        <dgm:presLayoutVars>
          <dgm:chMax val="0"/>
          <dgm:chPref val="0"/>
          <dgm:bulletEnabled val="1"/>
        </dgm:presLayoutVars>
      </dgm:prSet>
      <dgm:spPr/>
    </dgm:pt>
  </dgm:ptLst>
  <dgm:cxnLst>
    <dgm:cxn modelId="{21E7F60D-0A08-487D-9EA4-95831F23F2F2}" type="presOf" srcId="{3C3C8BB0-A4AB-4CC4-B8CD-3DC02D53FDD9}" destId="{F5FC7429-7CBD-4AC5-A560-9E809545A4CF}" srcOrd="0" destOrd="0" presId="urn:microsoft.com/office/officeart/2009/3/layout/StepUpProcess"/>
    <dgm:cxn modelId="{AD51FD1F-8862-4026-B8C7-CB2191E892DE}" srcId="{5FCCD743-AC82-4013-AE8E-9BAB402A321C}" destId="{279FDC97-263C-4A80-A402-459F9E2CCF98}" srcOrd="1" destOrd="0" parTransId="{DFCB22DE-31C9-4DA3-A00C-449609D00645}" sibTransId="{3FA8CB78-6319-4A2B-A229-6940945E2B9E}"/>
    <dgm:cxn modelId="{BB24DD21-3F6F-4663-BB18-76C9445BB9A6}" srcId="{5FCCD743-AC82-4013-AE8E-9BAB402A321C}" destId="{43FB9852-4F02-40BE-98E8-A68B0DDFD5F9}" srcOrd="0" destOrd="0" parTransId="{1F2293F4-2664-4099-932D-8C9EBC1F5197}" sibTransId="{9A0D53B9-4600-4E95-93CB-4D22F77809AB}"/>
    <dgm:cxn modelId="{F3C50C9C-A906-4A60-BEE1-49A34A8AE414}" type="presOf" srcId="{279FDC97-263C-4A80-A402-459F9E2CCF98}" destId="{CE5E04EC-EA77-4A8F-AB18-AE9309956D0E}" srcOrd="0" destOrd="0" presId="urn:microsoft.com/office/officeart/2009/3/layout/StepUpProcess"/>
    <dgm:cxn modelId="{34A8A4DF-049B-49D0-BDF6-55256AB2388C}" type="presOf" srcId="{43FB9852-4F02-40BE-98E8-A68B0DDFD5F9}" destId="{3117425E-015C-4791-BCDE-E3A21A3E9EB9}" srcOrd="0" destOrd="0" presId="urn:microsoft.com/office/officeart/2009/3/layout/StepUpProcess"/>
    <dgm:cxn modelId="{AC5AA3EA-8DA2-4DB6-9F8F-0C9F9B146980}" type="presOf" srcId="{5FCCD743-AC82-4013-AE8E-9BAB402A321C}" destId="{FBAC5BD5-AC81-45B7-B38F-2F33FFE89656}" srcOrd="0" destOrd="0" presId="urn:microsoft.com/office/officeart/2009/3/layout/StepUpProcess"/>
    <dgm:cxn modelId="{5BD8F7F1-6363-446E-AD4E-01DE8AEF93D0}" srcId="{5FCCD743-AC82-4013-AE8E-9BAB402A321C}" destId="{3C3C8BB0-A4AB-4CC4-B8CD-3DC02D53FDD9}" srcOrd="2" destOrd="0" parTransId="{557CC84F-1614-4FC0-A3DA-F1FE80B0DFA0}" sibTransId="{FAE10678-5532-4A72-9D6D-38842C7EC750}"/>
    <dgm:cxn modelId="{26FBEAC7-9DB4-44E0-BD58-DDC4A70AB380}" type="presParOf" srcId="{FBAC5BD5-AC81-45B7-B38F-2F33FFE89656}" destId="{00AC2048-368A-4F4F-8755-54F43A094FB0}" srcOrd="0" destOrd="0" presId="urn:microsoft.com/office/officeart/2009/3/layout/StepUpProcess"/>
    <dgm:cxn modelId="{299ED9DB-3117-40B3-9603-3860810FF391}" type="presParOf" srcId="{00AC2048-368A-4F4F-8755-54F43A094FB0}" destId="{1ECAA3B2-20F1-4A10-B3AF-C4856128A3C6}" srcOrd="0" destOrd="0" presId="urn:microsoft.com/office/officeart/2009/3/layout/StepUpProcess"/>
    <dgm:cxn modelId="{367F3D08-50E4-4D5F-BFB0-EDEA7312CCE8}" type="presParOf" srcId="{00AC2048-368A-4F4F-8755-54F43A094FB0}" destId="{3117425E-015C-4791-BCDE-E3A21A3E9EB9}" srcOrd="1" destOrd="0" presId="urn:microsoft.com/office/officeart/2009/3/layout/StepUpProcess"/>
    <dgm:cxn modelId="{40C31584-05D1-4B86-8034-BC445AE2D7A9}" type="presParOf" srcId="{00AC2048-368A-4F4F-8755-54F43A094FB0}" destId="{D9655A76-4E00-48FB-B6E5-0AECDA28F368}" srcOrd="2" destOrd="0" presId="urn:microsoft.com/office/officeart/2009/3/layout/StepUpProcess"/>
    <dgm:cxn modelId="{C0241D78-667F-4E57-9292-226EF0A66D66}" type="presParOf" srcId="{FBAC5BD5-AC81-45B7-B38F-2F33FFE89656}" destId="{ACE5D924-B420-41B9-94B6-0DEA8A5233D1}" srcOrd="1" destOrd="0" presId="urn:microsoft.com/office/officeart/2009/3/layout/StepUpProcess"/>
    <dgm:cxn modelId="{60EEE85C-B383-43F4-8330-5AF5FBF9FDD4}" type="presParOf" srcId="{ACE5D924-B420-41B9-94B6-0DEA8A5233D1}" destId="{B3E58A33-1B51-4E92-8A2A-547B9A532D13}" srcOrd="0" destOrd="0" presId="urn:microsoft.com/office/officeart/2009/3/layout/StepUpProcess"/>
    <dgm:cxn modelId="{FDF64589-05DE-4F2E-B92E-7A3E137D7740}" type="presParOf" srcId="{FBAC5BD5-AC81-45B7-B38F-2F33FFE89656}" destId="{6E6EE1D6-D5DC-4CF9-9AB6-800100D2FE0E}" srcOrd="2" destOrd="0" presId="urn:microsoft.com/office/officeart/2009/3/layout/StepUpProcess"/>
    <dgm:cxn modelId="{C802ECC2-0183-431F-BF95-FC2E73174008}" type="presParOf" srcId="{6E6EE1D6-D5DC-4CF9-9AB6-800100D2FE0E}" destId="{9038DDC0-0A3D-4777-BFAF-8C1C5FDFD537}" srcOrd="0" destOrd="0" presId="urn:microsoft.com/office/officeart/2009/3/layout/StepUpProcess"/>
    <dgm:cxn modelId="{4C6EE47D-6DCC-49E4-8E83-BEC4EE3FAC00}" type="presParOf" srcId="{6E6EE1D6-D5DC-4CF9-9AB6-800100D2FE0E}" destId="{CE5E04EC-EA77-4A8F-AB18-AE9309956D0E}" srcOrd="1" destOrd="0" presId="urn:microsoft.com/office/officeart/2009/3/layout/StepUpProcess"/>
    <dgm:cxn modelId="{44DC2857-C870-4AA1-B62B-25692FB32D63}" type="presParOf" srcId="{6E6EE1D6-D5DC-4CF9-9AB6-800100D2FE0E}" destId="{CC3E36BC-52DC-4AB1-A3E2-6CE8DDA083B0}" srcOrd="2" destOrd="0" presId="urn:microsoft.com/office/officeart/2009/3/layout/StepUpProcess"/>
    <dgm:cxn modelId="{A16A3119-D375-43A2-8C25-00BE5EFAA1CC}" type="presParOf" srcId="{FBAC5BD5-AC81-45B7-B38F-2F33FFE89656}" destId="{66DDC7B9-A3DC-4858-A698-C318012F3856}" srcOrd="3" destOrd="0" presId="urn:microsoft.com/office/officeart/2009/3/layout/StepUpProcess"/>
    <dgm:cxn modelId="{F1BBFACE-9E06-47F7-8262-0DBCD0339399}" type="presParOf" srcId="{66DDC7B9-A3DC-4858-A698-C318012F3856}" destId="{3A2F3E77-7357-4FBE-AC83-F05DB562550E}" srcOrd="0" destOrd="0" presId="urn:microsoft.com/office/officeart/2009/3/layout/StepUpProcess"/>
    <dgm:cxn modelId="{B4152663-F094-4C00-95D5-F9E9BA58704F}" type="presParOf" srcId="{FBAC5BD5-AC81-45B7-B38F-2F33FFE89656}" destId="{90A1E0BF-9B26-46C7-B0F4-64200B552162}" srcOrd="4" destOrd="0" presId="urn:microsoft.com/office/officeart/2009/3/layout/StepUpProcess"/>
    <dgm:cxn modelId="{92BA2973-9480-4F4B-BAB4-374FF4400DBE}" type="presParOf" srcId="{90A1E0BF-9B26-46C7-B0F4-64200B552162}" destId="{4A54AE9A-DEF1-4354-AD71-5DB0C2B24D4F}" srcOrd="0" destOrd="0" presId="urn:microsoft.com/office/officeart/2009/3/layout/StepUpProcess"/>
    <dgm:cxn modelId="{746A5286-22E1-4A08-AA70-DB590AE7E3C4}" type="presParOf" srcId="{90A1E0BF-9B26-46C7-B0F4-64200B552162}" destId="{F5FC7429-7CBD-4AC5-A560-9E809545A4C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580C2-464F-4951-97C9-0B0901F88627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5" csCatId="colorful" phldr="1"/>
      <dgm:spPr/>
    </dgm:pt>
    <dgm:pt modelId="{7268CFF7-A2B1-4929-B634-AE2215FBD336}">
      <dgm:prSet phldrT="[Text]"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Digital</a:t>
          </a:r>
          <a:r>
            <a:rPr lang="en-GB" sz="18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sector (AI, Cybersecurity, blockchain, IoT, …)</a:t>
          </a:r>
        </a:p>
      </dgm:t>
    </dgm:pt>
    <dgm:pt modelId="{F2F936BB-95BB-454E-A2F8-F7812CFE1652}" type="parTrans" cxnId="{EFCB0E5A-CACA-490F-B6DA-39AA84BD1245}">
      <dgm:prSet/>
      <dgm:spPr/>
      <dgm:t>
        <a:bodyPr/>
        <a:lstStyle/>
        <a:p>
          <a:endParaRPr lang="en-GB"/>
        </a:p>
      </dgm:t>
    </dgm:pt>
    <dgm:pt modelId="{C0745123-31FD-4ED7-9279-C78BA5F82F07}" type="sibTrans" cxnId="{EFCB0E5A-CACA-490F-B6DA-39AA84BD1245}">
      <dgm:prSet/>
      <dgm:spPr/>
      <dgm:t>
        <a:bodyPr/>
        <a:lstStyle/>
        <a:p>
          <a:endParaRPr lang="en-GB"/>
        </a:p>
      </dgm:t>
    </dgm:pt>
    <dgm:pt modelId="{1D43D292-37E1-428F-8228-6639D30FBF27}">
      <dgm:prSet phldrT="[Text]" custT="1"/>
      <dgm:spPr/>
      <dgm:t>
        <a:bodyPr/>
        <a:lstStyle/>
        <a:p>
          <a:pPr algn="ctr"/>
          <a:endParaRPr lang="en-GB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algn="ctr"/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Appliances </a:t>
          </a:r>
        </a:p>
        <a:p>
          <a:pPr algn="ctr"/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Machines</a:t>
          </a:r>
        </a:p>
        <a:p>
          <a:pPr algn="ctr"/>
          <a:r>
            <a:rPr lang="en-GB" sz="18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Energy</a:t>
          </a:r>
        </a:p>
        <a:p>
          <a:pPr algn="ctr"/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Home</a:t>
          </a:r>
        </a:p>
        <a:p>
          <a:pPr algn="ctr"/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Mobility</a:t>
          </a:r>
        </a:p>
        <a:p>
          <a:pPr algn="ctr"/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Health </a:t>
          </a:r>
        </a:p>
        <a:p>
          <a:pPr algn="ctr"/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(…) </a:t>
          </a:r>
        </a:p>
      </dgm:t>
    </dgm:pt>
    <dgm:pt modelId="{8C69398A-7C7A-4DDE-810D-5E5BF790247F}" type="parTrans" cxnId="{7525E050-F902-4426-8FF9-6EA9206E3101}">
      <dgm:prSet/>
      <dgm:spPr/>
      <dgm:t>
        <a:bodyPr/>
        <a:lstStyle/>
        <a:p>
          <a:endParaRPr lang="en-GB"/>
        </a:p>
      </dgm:t>
    </dgm:pt>
    <dgm:pt modelId="{C8019951-2F80-4ECE-BB55-A163E281A27A}" type="sibTrans" cxnId="{7525E050-F902-4426-8FF9-6EA9206E3101}">
      <dgm:prSet/>
      <dgm:spPr/>
      <dgm:t>
        <a:bodyPr/>
        <a:lstStyle/>
        <a:p>
          <a:endParaRPr lang="en-GB"/>
        </a:p>
      </dgm:t>
    </dgm:pt>
    <dgm:pt modelId="{78B7EFCE-7050-4DB0-92B8-4F219B4B1295}" type="pres">
      <dgm:prSet presAssocID="{E40580C2-464F-4951-97C9-0B0901F88627}" presName="Name0" presStyleCnt="0">
        <dgm:presLayoutVars>
          <dgm:chMax val="7"/>
          <dgm:dir/>
          <dgm:resizeHandles val="exact"/>
        </dgm:presLayoutVars>
      </dgm:prSet>
      <dgm:spPr/>
    </dgm:pt>
    <dgm:pt modelId="{2DD99807-755D-4B4E-976C-510D524045C7}" type="pres">
      <dgm:prSet presAssocID="{E40580C2-464F-4951-97C9-0B0901F88627}" presName="ellipse1" presStyleLbl="vennNode1" presStyleIdx="0" presStyleCnt="2" custScaleX="107282" custLinFactNeighborX="-15675" custLinFactNeighborY="4481">
        <dgm:presLayoutVars>
          <dgm:bulletEnabled val="1"/>
        </dgm:presLayoutVars>
      </dgm:prSet>
      <dgm:spPr/>
    </dgm:pt>
    <dgm:pt modelId="{00D1A89C-4892-47DE-B32D-E9E4E360128C}" type="pres">
      <dgm:prSet presAssocID="{E40580C2-464F-4951-97C9-0B0901F88627}" presName="ellipse2" presStyleLbl="vennNode1" presStyleIdx="1" presStyleCnt="2" custScaleX="104441" custScaleY="97415" custLinFactNeighborX="1276" custLinFactNeighborY="-10521">
        <dgm:presLayoutVars>
          <dgm:bulletEnabled val="1"/>
        </dgm:presLayoutVars>
      </dgm:prSet>
      <dgm:spPr/>
    </dgm:pt>
  </dgm:ptLst>
  <dgm:cxnLst>
    <dgm:cxn modelId="{7525E050-F902-4426-8FF9-6EA9206E3101}" srcId="{E40580C2-464F-4951-97C9-0B0901F88627}" destId="{1D43D292-37E1-428F-8228-6639D30FBF27}" srcOrd="1" destOrd="0" parTransId="{8C69398A-7C7A-4DDE-810D-5E5BF790247F}" sibTransId="{C8019951-2F80-4ECE-BB55-A163E281A27A}"/>
    <dgm:cxn modelId="{BF198176-B385-48E2-9665-8BB4958BA0B9}" type="presOf" srcId="{E40580C2-464F-4951-97C9-0B0901F88627}" destId="{78B7EFCE-7050-4DB0-92B8-4F219B4B1295}" srcOrd="0" destOrd="0" presId="urn:microsoft.com/office/officeart/2005/8/layout/rings+Icon"/>
    <dgm:cxn modelId="{7ADEA859-27F3-4301-A3D1-44DCC21E38F4}" type="presOf" srcId="{1D43D292-37E1-428F-8228-6639D30FBF27}" destId="{00D1A89C-4892-47DE-B32D-E9E4E360128C}" srcOrd="0" destOrd="0" presId="urn:microsoft.com/office/officeart/2005/8/layout/rings+Icon"/>
    <dgm:cxn modelId="{EFCB0E5A-CACA-490F-B6DA-39AA84BD1245}" srcId="{E40580C2-464F-4951-97C9-0B0901F88627}" destId="{7268CFF7-A2B1-4929-B634-AE2215FBD336}" srcOrd="0" destOrd="0" parTransId="{F2F936BB-95BB-454E-A2F8-F7812CFE1652}" sibTransId="{C0745123-31FD-4ED7-9279-C78BA5F82F07}"/>
    <dgm:cxn modelId="{25F25298-FECC-48B3-B16F-A119A425C1AF}" type="presOf" srcId="{7268CFF7-A2B1-4929-B634-AE2215FBD336}" destId="{2DD99807-755D-4B4E-976C-510D524045C7}" srcOrd="0" destOrd="0" presId="urn:microsoft.com/office/officeart/2005/8/layout/rings+Icon"/>
    <dgm:cxn modelId="{5621617B-0581-4A03-BA42-44429BB2482D}" type="presParOf" srcId="{78B7EFCE-7050-4DB0-92B8-4F219B4B1295}" destId="{2DD99807-755D-4B4E-976C-510D524045C7}" srcOrd="0" destOrd="0" presId="urn:microsoft.com/office/officeart/2005/8/layout/rings+Icon"/>
    <dgm:cxn modelId="{84AAB0A2-5832-4FA1-BB9F-9B459480D4E1}" type="presParOf" srcId="{78B7EFCE-7050-4DB0-92B8-4F219B4B1295}" destId="{00D1A89C-4892-47DE-B32D-E9E4E360128C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AA3B2-20F1-4A10-B3AF-C4856128A3C6}">
      <dsp:nvSpPr>
        <dsp:cNvPr id="0" name=""/>
        <dsp:cNvSpPr/>
      </dsp:nvSpPr>
      <dsp:spPr>
        <a:xfrm rot="5400000">
          <a:off x="446708" y="1258088"/>
          <a:ext cx="1333463" cy="22188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425E-015C-4791-BCDE-E3A21A3E9EB9}">
      <dsp:nvSpPr>
        <dsp:cNvPr id="0" name=""/>
        <dsp:cNvSpPr/>
      </dsp:nvSpPr>
      <dsp:spPr>
        <a:xfrm>
          <a:off x="224120" y="1921047"/>
          <a:ext cx="2003192" cy="175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Verdana" panose="020B0604030504040204" pitchFamily="34" charset="0"/>
              <a:ea typeface="Verdana" panose="020B0604030504040204" pitchFamily="34" charset="0"/>
            </a:rPr>
            <a:t>National</a:t>
          </a:r>
        </a:p>
      </dsp:txBody>
      <dsp:txXfrm>
        <a:off x="224120" y="1921047"/>
        <a:ext cx="2003192" cy="1755915"/>
      </dsp:txXfrm>
    </dsp:sp>
    <dsp:sp modelId="{D9655A76-4E00-48FB-B6E5-0AECDA28F368}">
      <dsp:nvSpPr>
        <dsp:cNvPr id="0" name=""/>
        <dsp:cNvSpPr/>
      </dsp:nvSpPr>
      <dsp:spPr>
        <a:xfrm>
          <a:off x="1849352" y="1094734"/>
          <a:ext cx="377960" cy="3779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8DDC0-0A3D-4777-BFAF-8C1C5FDFD537}">
      <dsp:nvSpPr>
        <dsp:cNvPr id="0" name=""/>
        <dsp:cNvSpPr/>
      </dsp:nvSpPr>
      <dsp:spPr>
        <a:xfrm rot="5400000">
          <a:off x="2899007" y="651264"/>
          <a:ext cx="1333463" cy="22188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E04EC-EA77-4A8F-AB18-AE9309956D0E}">
      <dsp:nvSpPr>
        <dsp:cNvPr id="0" name=""/>
        <dsp:cNvSpPr/>
      </dsp:nvSpPr>
      <dsp:spPr>
        <a:xfrm>
          <a:off x="2676419" y="1314223"/>
          <a:ext cx="2003192" cy="175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Verdana" panose="020B0604030504040204" pitchFamily="34" charset="0"/>
              <a:ea typeface="Verdana" panose="020B0604030504040204" pitchFamily="34" charset="0"/>
            </a:rPr>
            <a:t>European</a:t>
          </a:r>
        </a:p>
      </dsp:txBody>
      <dsp:txXfrm>
        <a:off x="2676419" y="1314223"/>
        <a:ext cx="2003192" cy="1755915"/>
      </dsp:txXfrm>
    </dsp:sp>
    <dsp:sp modelId="{CC3E36BC-52DC-4AB1-A3E2-6CE8DDA083B0}">
      <dsp:nvSpPr>
        <dsp:cNvPr id="0" name=""/>
        <dsp:cNvSpPr/>
      </dsp:nvSpPr>
      <dsp:spPr>
        <a:xfrm>
          <a:off x="4301651" y="487910"/>
          <a:ext cx="377960" cy="3779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4AE9A-DEF1-4354-AD71-5DB0C2B24D4F}">
      <dsp:nvSpPr>
        <dsp:cNvPr id="0" name=""/>
        <dsp:cNvSpPr/>
      </dsp:nvSpPr>
      <dsp:spPr>
        <a:xfrm rot="5400000">
          <a:off x="6114914" y="-719166"/>
          <a:ext cx="1333463" cy="37460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C7429-7CBD-4AC5-A560-9E809545A4CF}">
      <dsp:nvSpPr>
        <dsp:cNvPr id="0" name=""/>
        <dsp:cNvSpPr/>
      </dsp:nvSpPr>
      <dsp:spPr>
        <a:xfrm>
          <a:off x="5230851" y="763483"/>
          <a:ext cx="2003192" cy="175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Verdana" panose="020B0604030504040204" pitchFamily="34" charset="0"/>
              <a:ea typeface="Verdana" panose="020B0604030504040204" pitchFamily="34" charset="0"/>
            </a:rPr>
            <a:t>International</a:t>
          </a:r>
        </a:p>
      </dsp:txBody>
      <dsp:txXfrm>
        <a:off x="5230851" y="763483"/>
        <a:ext cx="2003192" cy="175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99807-755D-4B4E-976C-510D524045C7}">
      <dsp:nvSpPr>
        <dsp:cNvPr id="0" name=""/>
        <dsp:cNvSpPr/>
      </dsp:nvSpPr>
      <dsp:spPr>
        <a:xfrm>
          <a:off x="37829" y="152032"/>
          <a:ext cx="3180886" cy="296518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Digital</a:t>
          </a:r>
          <a:r>
            <a:rPr lang="en-GB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8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sector (AI, Cybersecurity, blockchain, IoT, …)</a:t>
          </a:r>
        </a:p>
      </dsp:txBody>
      <dsp:txXfrm>
        <a:off x="503659" y="586273"/>
        <a:ext cx="2249226" cy="2096703"/>
      </dsp:txXfrm>
    </dsp:sp>
    <dsp:sp modelId="{00D1A89C-4892-47DE-B32D-E9E4E360128C}">
      <dsp:nvSpPr>
        <dsp:cNvPr id="0" name=""/>
        <dsp:cNvSpPr/>
      </dsp:nvSpPr>
      <dsp:spPr>
        <a:xfrm>
          <a:off x="2108591" y="1723134"/>
          <a:ext cx="3096651" cy="288853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Appliances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Machines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Energy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Home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Mobility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Health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(…) </a:t>
          </a:r>
        </a:p>
      </dsp:txBody>
      <dsp:txXfrm>
        <a:off x="2562085" y="2146150"/>
        <a:ext cx="2189663" cy="2042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17AA-BED1-4A15-AE46-56D41B3E9CAB}" type="datetimeFigureOut">
              <a:rPr lang="en-GB" smtClean="0"/>
              <a:t>2021-10-29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55A6-CC0F-4427-AC6D-D9730F229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5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0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5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3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5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5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7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400" dirty="0"/>
            </a:br>
            <a:br>
              <a:rPr lang="en-US" sz="1400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4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tandards4EU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facebook.com/CENCENELEC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ENCENELEC/featur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linkedin.com/authwall?trk=ripf&amp;trkInfo=AQG9Chc7r0vP3QAAAWvVwrXg60fjhi1NoWsiDK8bwv7Cwydt_k70_pg3GazQC2MsGmB4hPVAS5LByy1I3ovJYYRGbg2T2H3Q3iNGtIA_b92Xj5-KC4JFUwvHl5c6xo_5bISXgpk=&amp;originalReferer=&amp;sessionRedirect=https://www.linkedin.com/company/cen-and-cenelec" TargetMode="External"/><Relationship Id="rId9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94418"/>
            <a:ext cx="12192000" cy="288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695" y="4560712"/>
            <a:ext cx="10165976" cy="1023162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083" y="5693865"/>
            <a:ext cx="10165976" cy="827617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 of presenter, function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7277" y="4016849"/>
            <a:ext cx="101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GB" b="1" dirty="0">
                <a:solidFill>
                  <a:schemeClr val="tx2"/>
                </a:solidFill>
              </a:rPr>
              <a:t>European</a:t>
            </a:r>
            <a:r>
              <a:rPr lang="en-GB" b="1" baseline="0" dirty="0">
                <a:solidFill>
                  <a:schemeClr val="tx2"/>
                </a:solidFill>
              </a:rPr>
              <a:t> Standardization Organizations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23" y="372341"/>
            <a:ext cx="45470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1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3" y="1243955"/>
            <a:ext cx="11607550" cy="4933008"/>
          </a:xfrm>
        </p:spPr>
        <p:txBody>
          <a:bodyPr/>
          <a:lstStyle>
            <a:lvl1pPr marL="446088" indent="-446088">
              <a:buFont typeface="Wingdings 3" panose="05040102010807070707" pitchFamily="18" charset="2"/>
              <a:buChar char="u"/>
              <a:defRPr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>
              <a:buFont typeface="Wingdings 3" panose="05040102010807070707" pitchFamily="18" charset="2"/>
              <a:buChar char="u"/>
              <a:defRPr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300" indent="-342900">
              <a:buFont typeface="Wingdings 3" panose="05040102010807070707" pitchFamily="18" charset="2"/>
              <a:buChar char="u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1816FAD-DD62-46B7-A333-4EB7DCA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24B5184-DA75-4D0E-BAED-F642597F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2C5C619-01A2-471A-8298-79E0114A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89A345-8634-4AF2-B3EC-857F298C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4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marL="0" indent="0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AE4AF-1979-4B7C-A26A-9B588FCC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3282-54A7-481C-9505-B3B6961E78DB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DD464-8601-473B-89FF-4ACB5658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2E8BC-9ED7-4DC5-A5F9-7B2F3DCB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84" y="1245600"/>
            <a:ext cx="5670000" cy="494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9508" y="1245600"/>
            <a:ext cx="5781125" cy="494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C02921-4630-4E9D-96A5-C84AD848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0FC-56CB-4F1D-97DB-2A993702B232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BCF628-9AA2-4B29-9EF1-76F54A45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45CEF2-05C0-470F-818B-5440013F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724" y="1681163"/>
            <a:ext cx="567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076" y="2505075"/>
            <a:ext cx="5670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681163"/>
            <a:ext cx="5668435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8" y="2505075"/>
            <a:ext cx="566843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114B3D2-23DA-4183-B829-22BE1EA9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78299DC-D91C-4020-899C-3F83CEBE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668A-2133-4ACB-AFB5-8E6044E74E0D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B60A4C5-9D1C-44EB-8472-AB24FC3D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909C746-D36C-4396-90F4-331A9518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2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94DE5F-696F-4E7E-9880-066C3411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4D8D-0DA2-4DCE-B3BF-2A79FAC4B986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5676F2-6A4C-490B-9BB3-895BA133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34A6BF-A55D-4AF4-ACED-837ACBC6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7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58A66-E104-47E6-8FD6-020E8824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81F1-7A17-4102-AC66-E35F827B5CA7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24BF-030F-47DE-B749-2C4DCA7B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A2058-33B6-4EFC-8CDC-B85D0436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5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544" y="2057400"/>
            <a:ext cx="662809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695598B-B9B2-4DEA-8004-D20BC92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BED3-ADC6-4CEB-BC12-D3530C097543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E901872-15D0-49BE-B2B2-0D02D67F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801E3D-F41A-4F6F-9135-1A3B7969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79878"/>
            <a:ext cx="12192000" cy="1600200"/>
          </a:xfrm>
          <a:solidFill>
            <a:srgbClr val="004377"/>
          </a:solidFill>
        </p:spPr>
        <p:txBody>
          <a:bodyPr anchor="ctr">
            <a:normAutofit/>
          </a:bodyPr>
          <a:lstStyle>
            <a:lvl1pPr marL="808038" indent="0">
              <a:defRPr sz="3600">
                <a:solidFill>
                  <a:schemeClr val="bg1"/>
                </a:solidFill>
                <a:latin typeface="Segoe Script" panose="030B0504020000000003" pitchFamily="66" charset="0"/>
              </a:defRPr>
            </a:lvl1pPr>
          </a:lstStyle>
          <a:p>
            <a:r>
              <a:rPr lang="en-US" dirty="0"/>
              <a:t>Click to edit Master “Thank you” message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788" y="3239911"/>
            <a:ext cx="2275873" cy="179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204178"/>
            <a:ext cx="8167052" cy="92230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name of presenter</a:t>
            </a:r>
          </a:p>
          <a:p>
            <a:pPr lvl="0"/>
            <a:r>
              <a:rPr lang="en-US" dirty="0"/>
              <a:t>Email 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81" y="3931006"/>
            <a:ext cx="432000" cy="43200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51" y="3940669"/>
            <a:ext cx="432000" cy="432000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127" y="3931006"/>
            <a:ext cx="432000" cy="432000"/>
          </a:xfrm>
          <a:prstGeom prst="rect">
            <a:avLst/>
          </a:prstGeom>
        </p:spPr>
      </p:pic>
      <p:pic>
        <p:nvPicPr>
          <p:cNvPr id="11" name="Picture 10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23" y="3931006"/>
            <a:ext cx="432000" cy="432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14693" y="3440123"/>
            <a:ext cx="33867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www.cencenelec.eu </a:t>
            </a:r>
          </a:p>
          <a:p>
            <a:endParaRPr lang="en-GB" dirty="0"/>
          </a:p>
          <a:p>
            <a:r>
              <a:rPr lang="en-GB" dirty="0"/>
              <a:t>Follow us: </a:t>
            </a:r>
          </a:p>
          <a:p>
            <a:endParaRPr lang="en-GB" dirty="0"/>
          </a:p>
          <a:p>
            <a:r>
              <a:rPr lang="en-GB" dirty="0"/>
              <a:t>Tag us @standards4EU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90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758" y="215154"/>
            <a:ext cx="9136318" cy="76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081" y="1246094"/>
            <a:ext cx="11590136" cy="493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9B522B-6075-46BF-8630-6203E633FCD0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5427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0655" y="6356350"/>
            <a:ext cx="80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 preferRelativeResize="0"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76" y="149095"/>
            <a:ext cx="2841924" cy="900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232F35-0293-4B50-B1AA-0ED827E656F7}"/>
              </a:ext>
            </a:extLst>
          </p:cNvPr>
          <p:cNvSpPr txBox="1">
            <a:spLocks/>
          </p:cNvSpPr>
          <p:nvPr userDrawn="1"/>
        </p:nvSpPr>
        <p:spPr>
          <a:xfrm>
            <a:off x="213758" y="6356349"/>
            <a:ext cx="1562543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1879600" algn="r"/>
              </a:tabLst>
            </a:pP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© CEN-CENELEC 2021 	</a:t>
            </a:r>
          </a:p>
        </p:txBody>
      </p:sp>
    </p:spTree>
    <p:extLst>
      <p:ext uri="{BB962C8B-B14F-4D97-AF65-F5344CB8AC3E}">
        <p14:creationId xmlns:p14="http://schemas.microsoft.com/office/powerpoint/2010/main" val="14970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43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47675" indent="-447675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 3" panose="05040102010807070707" pitchFamily="18" charset="2"/>
        <a:buChar char="u"/>
        <a:defRPr sz="2800" kern="1200">
          <a:solidFill>
            <a:srgbClr val="0043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95350" indent="-43815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 3" panose="05040102010807070707" pitchFamily="18" charset="2"/>
        <a:buChar char="u"/>
        <a:defRPr sz="2400" kern="1200">
          <a:solidFill>
            <a:srgbClr val="0043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 3" panose="05040102010807070707" pitchFamily="18" charset="2"/>
        <a:buChar char="u"/>
        <a:defRPr sz="20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695" y="4560712"/>
            <a:ext cx="10831776" cy="1023162"/>
          </a:xfrm>
        </p:spPr>
        <p:txBody>
          <a:bodyPr>
            <a:normAutofit fontScale="90000"/>
          </a:bodyPr>
          <a:lstStyle/>
          <a:p>
            <a:r>
              <a:rPr lang="en-US" dirty="0"/>
              <a:t>European Standards role fostering the digitalization of the energy sector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082" y="5693865"/>
            <a:ext cx="10359707" cy="827617"/>
          </a:xfrm>
        </p:spPr>
        <p:txBody>
          <a:bodyPr>
            <a:normAutofit/>
          </a:bodyPr>
          <a:lstStyle/>
          <a:p>
            <a:r>
              <a:rPr lang="en-GB" dirty="0"/>
              <a:t>Elena Santiago-Cid, CEN and CENELEC Director General</a:t>
            </a:r>
          </a:p>
        </p:txBody>
      </p:sp>
    </p:spTree>
    <p:extLst>
      <p:ext uri="{BB962C8B-B14F-4D97-AF65-F5344CB8AC3E}">
        <p14:creationId xmlns:p14="http://schemas.microsoft.com/office/powerpoint/2010/main" val="194228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2693A8-CF02-451A-8FB5-E6FDD644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European Standardization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D350C-1752-4B45-AC7F-7F83AEBF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C513-8E1A-4852-984E-028676B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8A8B632-3509-4CCF-ACD9-A0C420EC7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129348"/>
              </p:ext>
            </p:extLst>
          </p:nvPr>
        </p:nvGraphicFramePr>
        <p:xfrm>
          <a:off x="2774743" y="2411799"/>
          <a:ext cx="8658693" cy="416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6" descr="cen_logo">
            <a:extLst>
              <a:ext uri="{FF2B5EF4-FFF2-40B4-BE49-F238E27FC236}">
                <a16:creationId xmlns:a16="http://schemas.microsoft.com/office/drawing/2014/main" id="{0EEC3DBE-09BD-4F28-BB56-CFDD781D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38" y="1844632"/>
            <a:ext cx="9366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682A92C-6EA9-49C9-BE8B-8DC0EB34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14" y="1924287"/>
            <a:ext cx="16017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ETSI Logo_Press.jpg">
            <a:extLst>
              <a:ext uri="{FF2B5EF4-FFF2-40B4-BE49-F238E27FC236}">
                <a16:creationId xmlns:a16="http://schemas.microsoft.com/office/drawing/2014/main" id="{3897A2C6-349B-4CC4-BF84-AF8B4D2A0FF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11314" y="2609451"/>
            <a:ext cx="1944216" cy="857631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8EA672-D8C1-4E27-B979-0BDA4D938D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20" y="1802874"/>
            <a:ext cx="996025" cy="915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CD2EE-22ED-4EED-B5A4-1286D193A8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25" y="1772367"/>
            <a:ext cx="946779" cy="946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F5C2A3-F684-4074-85F6-D0CD7BD73C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8258" y="1757496"/>
            <a:ext cx="829344" cy="960725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4B0D2490-75E5-4E1D-AD17-324BE61E2B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" y="1757496"/>
            <a:ext cx="4537059" cy="23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9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026714-395D-4951-8FAE-4FC74FBE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global trade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3C11C-3F73-405D-B8F6-265E47B7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8AA63-4F0F-4CDD-B14E-3013A6DC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 Box 75">
            <a:extLst>
              <a:ext uri="{FF2B5EF4-FFF2-40B4-BE49-F238E27FC236}">
                <a16:creationId xmlns:a16="http://schemas.microsoft.com/office/drawing/2014/main" id="{10B561D9-89B9-42E0-ABC6-BCE0C277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289" y="2144904"/>
            <a:ext cx="4399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de-DE" altLang="en-US" sz="2000" b="1" dirty="0">
                <a:solidFill>
                  <a:schemeClr val="bg2">
                    <a:lumMod val="50000"/>
                  </a:schemeClr>
                </a:solidFill>
              </a:rPr>
              <a:t>INTERNATIONAL LEVEL</a:t>
            </a:r>
          </a:p>
        </p:txBody>
      </p:sp>
      <p:sp>
        <p:nvSpPr>
          <p:cNvPr id="8" name="Up-Down Arrow 20">
            <a:extLst>
              <a:ext uri="{FF2B5EF4-FFF2-40B4-BE49-F238E27FC236}">
                <a16:creationId xmlns:a16="http://schemas.microsoft.com/office/drawing/2014/main" id="{36E16CC6-62F2-40AE-9961-EF95F45918CB}"/>
              </a:ext>
            </a:extLst>
          </p:cNvPr>
          <p:cNvSpPr/>
          <p:nvPr/>
        </p:nvSpPr>
        <p:spPr bwMode="auto">
          <a:xfrm>
            <a:off x="3110807" y="3112360"/>
            <a:ext cx="223960" cy="628559"/>
          </a:xfrm>
          <a:prstGeom prst="upDown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Geneva" pitchFamily="54" charset="-128"/>
            </a:endParaRPr>
          </a:p>
        </p:txBody>
      </p:sp>
      <p:sp>
        <p:nvSpPr>
          <p:cNvPr id="9" name="Text Box 76">
            <a:extLst>
              <a:ext uri="{FF2B5EF4-FFF2-40B4-BE49-F238E27FC236}">
                <a16:creationId xmlns:a16="http://schemas.microsoft.com/office/drawing/2014/main" id="{77DD1BD0-8EBC-4FA5-8E25-244F503E5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415" y="5832186"/>
            <a:ext cx="3469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de-DE" altLang="en-US" sz="2000" b="1" dirty="0">
                <a:solidFill>
                  <a:schemeClr val="bg2">
                    <a:lumMod val="50000"/>
                  </a:schemeClr>
                </a:solidFill>
              </a:rPr>
              <a:t>NATIONAL LEVEL</a:t>
            </a:r>
          </a:p>
        </p:txBody>
      </p:sp>
      <p:sp>
        <p:nvSpPr>
          <p:cNvPr id="10" name="Up-Down Arrow 93">
            <a:extLst>
              <a:ext uri="{FF2B5EF4-FFF2-40B4-BE49-F238E27FC236}">
                <a16:creationId xmlns:a16="http://schemas.microsoft.com/office/drawing/2014/main" id="{D1F396A3-DA8A-4390-BF89-11421E335E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31882" y="3057495"/>
            <a:ext cx="325552" cy="2564004"/>
          </a:xfrm>
          <a:prstGeom prst="upDownArrow">
            <a:avLst>
              <a:gd name="adj1" fmla="val 50000"/>
              <a:gd name="adj2" fmla="val 49975"/>
            </a:avLst>
          </a:prstGeom>
          <a:ln w="28575">
            <a:solidFill>
              <a:schemeClr val="accent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17375E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à"/>
              <a:defRPr sz="2100">
                <a:solidFill>
                  <a:srgbClr val="17375E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Verdana" panose="020B0604030504040204" pitchFamily="34" charset="0"/>
              <a:buChar char="-"/>
              <a:defRPr sz="2000">
                <a:solidFill>
                  <a:srgbClr val="17375E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Verdana" panose="020B0604030504040204" pitchFamily="34" charset="0"/>
              <a:buChar char="-"/>
              <a:defRPr sz="2000">
                <a:solidFill>
                  <a:srgbClr val="17375E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Verdana" panose="020B0604030504040204" pitchFamily="34" charset="0"/>
              <a:buChar char="-"/>
              <a:defRPr sz="2000">
                <a:solidFill>
                  <a:srgbClr val="17375E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Verdana" panose="020B0604030504040204" pitchFamily="34" charset="0"/>
              <a:buChar char="-"/>
              <a:defRPr sz="2000">
                <a:solidFill>
                  <a:srgbClr val="17375E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Verdana" panose="020B0604030504040204" pitchFamily="34" charset="0"/>
              <a:buChar char="-"/>
              <a:defRPr sz="2000">
                <a:solidFill>
                  <a:srgbClr val="17375E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55" descr="CEN logo transparent.gif">
            <a:extLst>
              <a:ext uri="{FF2B5EF4-FFF2-40B4-BE49-F238E27FC236}">
                <a16:creationId xmlns:a16="http://schemas.microsoft.com/office/drawing/2014/main" id="{0F3DA88C-88A9-46FF-A179-B6E0F0387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52" y="3831479"/>
            <a:ext cx="1272832" cy="100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6">
            <a:extLst>
              <a:ext uri="{FF2B5EF4-FFF2-40B4-BE49-F238E27FC236}">
                <a16:creationId xmlns:a16="http://schemas.microsoft.com/office/drawing/2014/main" id="{FEB74C29-17A3-4DBD-8059-9AD9FDE8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88" y="3744878"/>
            <a:ext cx="2043387" cy="113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p-Down Arrow 20">
            <a:extLst>
              <a:ext uri="{FF2B5EF4-FFF2-40B4-BE49-F238E27FC236}">
                <a16:creationId xmlns:a16="http://schemas.microsoft.com/office/drawing/2014/main" id="{D00DFED8-78F8-4209-BE5E-90E26DDFF6EB}"/>
              </a:ext>
            </a:extLst>
          </p:cNvPr>
          <p:cNvSpPr/>
          <p:nvPr/>
        </p:nvSpPr>
        <p:spPr bwMode="auto">
          <a:xfrm>
            <a:off x="4472654" y="3112360"/>
            <a:ext cx="223960" cy="628559"/>
          </a:xfrm>
          <a:prstGeom prst="upDown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Geneva" pitchFamily="54" charset="-128"/>
            </a:endParaRPr>
          </a:p>
        </p:txBody>
      </p:sp>
      <p:sp>
        <p:nvSpPr>
          <p:cNvPr id="16" name="Up-Down Arrow 20">
            <a:extLst>
              <a:ext uri="{FF2B5EF4-FFF2-40B4-BE49-F238E27FC236}">
                <a16:creationId xmlns:a16="http://schemas.microsoft.com/office/drawing/2014/main" id="{6C36BB8E-7009-443F-9E7B-D4423E74520B}"/>
              </a:ext>
            </a:extLst>
          </p:cNvPr>
          <p:cNvSpPr/>
          <p:nvPr/>
        </p:nvSpPr>
        <p:spPr bwMode="auto">
          <a:xfrm>
            <a:off x="3118067" y="4992940"/>
            <a:ext cx="223960" cy="628559"/>
          </a:xfrm>
          <a:prstGeom prst="upDown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Geneva" pitchFamily="54" charset="-128"/>
            </a:endParaRPr>
          </a:p>
        </p:txBody>
      </p:sp>
      <p:sp>
        <p:nvSpPr>
          <p:cNvPr id="17" name="Up-Down Arrow 20">
            <a:extLst>
              <a:ext uri="{FF2B5EF4-FFF2-40B4-BE49-F238E27FC236}">
                <a16:creationId xmlns:a16="http://schemas.microsoft.com/office/drawing/2014/main" id="{A0DD7ACF-112A-4EE4-A5EF-A003FFC660B8}"/>
              </a:ext>
            </a:extLst>
          </p:cNvPr>
          <p:cNvSpPr/>
          <p:nvPr/>
        </p:nvSpPr>
        <p:spPr bwMode="auto">
          <a:xfrm>
            <a:off x="4479914" y="4992940"/>
            <a:ext cx="223960" cy="628559"/>
          </a:xfrm>
          <a:prstGeom prst="upDown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Geneva" pitchFamily="5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5DDD36-AF39-480B-BE41-03914EB2F3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43" y="1946426"/>
            <a:ext cx="1014877" cy="1014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77E080-2031-4E07-8587-716D1196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21" y="1946425"/>
            <a:ext cx="1095363" cy="1006639"/>
          </a:xfrm>
          <a:prstGeom prst="rect">
            <a:avLst/>
          </a:prstGeom>
        </p:spPr>
      </p:pic>
      <p:sp>
        <p:nvSpPr>
          <p:cNvPr id="20" name="Text Box 76">
            <a:extLst>
              <a:ext uri="{FF2B5EF4-FFF2-40B4-BE49-F238E27FC236}">
                <a16:creationId xmlns:a16="http://schemas.microsoft.com/office/drawing/2014/main" id="{BAE6E2ED-CC4C-4B28-92C6-B1638376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289" y="4162129"/>
            <a:ext cx="3469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de-DE" altLang="en-US" sz="2000" b="1" dirty="0">
                <a:solidFill>
                  <a:schemeClr val="bg2">
                    <a:lumMod val="50000"/>
                  </a:schemeClr>
                </a:solidFill>
              </a:rPr>
              <a:t>EUROPEAN LEVEL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FD254DEA-9FE8-48EB-B43A-B472B83E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112" y="5712059"/>
            <a:ext cx="45278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00AF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DB"/>
              </a:buClr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DB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defRPr/>
            </a:pPr>
            <a:r>
              <a:rPr lang="en-GB" altLang="en-US" sz="1600" dirty="0">
                <a:solidFill>
                  <a:schemeClr val="accent1"/>
                </a:solidFill>
              </a:rPr>
              <a:t>National Standardization Organizations/ National Electrotechnical Committees</a:t>
            </a:r>
          </a:p>
        </p:txBody>
      </p:sp>
      <p:sp>
        <p:nvSpPr>
          <p:cNvPr id="22" name="Up-Down Arrow 20">
            <a:extLst>
              <a:ext uri="{FF2B5EF4-FFF2-40B4-BE49-F238E27FC236}">
                <a16:creationId xmlns:a16="http://schemas.microsoft.com/office/drawing/2014/main" id="{F1B69D71-EF81-4C09-8989-2B99E4A4DABC}"/>
              </a:ext>
            </a:extLst>
          </p:cNvPr>
          <p:cNvSpPr/>
          <p:nvPr/>
        </p:nvSpPr>
        <p:spPr bwMode="auto">
          <a:xfrm>
            <a:off x="9350076" y="4699941"/>
            <a:ext cx="169287" cy="1025995"/>
          </a:xfrm>
          <a:prstGeom prst="upDown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prstClr val="black"/>
              </a:solidFill>
              <a:latin typeface="Arial" charset="0"/>
              <a:ea typeface="Geneva" pitchFamily="54" charset="-12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68439C-B62B-4DCC-AA7B-65E239C82E3D}"/>
              </a:ext>
            </a:extLst>
          </p:cNvPr>
          <p:cNvGrpSpPr/>
          <p:nvPr/>
        </p:nvGrpSpPr>
        <p:grpSpPr>
          <a:xfrm>
            <a:off x="605558" y="1161983"/>
            <a:ext cx="10791929" cy="2869623"/>
            <a:chOff x="1061817" y="1204061"/>
            <a:chExt cx="10791929" cy="2869623"/>
          </a:xfrm>
        </p:grpSpPr>
        <p:pic>
          <p:nvPicPr>
            <p:cNvPr id="24" name="Picture 23" descr="C:\Users\dusdia\AppData\Local\Microsoft\Windows\Temporary Internet Files\Content.IE5\4SCDDFTQ\MC900435240[1].png">
              <a:extLst>
                <a:ext uri="{FF2B5EF4-FFF2-40B4-BE49-F238E27FC236}">
                  <a16:creationId xmlns:a16="http://schemas.microsoft.com/office/drawing/2014/main" id="{60868132-52C7-4489-BBDA-174EE3B35E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698" b="28591"/>
            <a:stretch/>
          </p:blipFill>
          <p:spPr bwMode="auto">
            <a:xfrm>
              <a:off x="10451026" y="2669392"/>
              <a:ext cx="1402720" cy="1404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803D73-1BA2-4104-BDF9-4A04F5C459DA}"/>
                </a:ext>
              </a:extLst>
            </p:cNvPr>
            <p:cNvSpPr txBox="1"/>
            <p:nvPr/>
          </p:nvSpPr>
          <p:spPr>
            <a:xfrm>
              <a:off x="1061817" y="1204061"/>
              <a:ext cx="961399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Europe’s preference </a:t>
              </a:r>
              <a:r>
                <a:rPr lang="en-GB" sz="20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Wingdings" panose="05000000000000000000" pitchFamily="2" charset="2"/>
                </a:rPr>
                <a:t></a:t>
              </a:r>
              <a:r>
                <a:rPr lang="en-GB" sz="2000" b="1" dirty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Global solutions whenever possible</a:t>
              </a:r>
            </a:p>
            <a:p>
              <a:endParaRPr lang="en-GB" sz="23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Up-Down Arrow 20">
            <a:extLst>
              <a:ext uri="{FF2B5EF4-FFF2-40B4-BE49-F238E27FC236}">
                <a16:creationId xmlns:a16="http://schemas.microsoft.com/office/drawing/2014/main" id="{A6CFD64A-0613-4D3D-BAF7-D314DF14660C}"/>
              </a:ext>
            </a:extLst>
          </p:cNvPr>
          <p:cNvSpPr/>
          <p:nvPr/>
        </p:nvSpPr>
        <p:spPr bwMode="auto">
          <a:xfrm>
            <a:off x="9350076" y="2875089"/>
            <a:ext cx="169287" cy="1025995"/>
          </a:xfrm>
          <a:prstGeom prst="upDown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prstClr val="black"/>
              </a:solidFill>
              <a:latin typeface="Arial" charset="0"/>
              <a:ea typeface="Geneva" pitchFamily="54" charset="-12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BD14CC-0968-4734-8ACF-BEF88FF627F9}"/>
              </a:ext>
            </a:extLst>
          </p:cNvPr>
          <p:cNvSpPr/>
          <p:nvPr/>
        </p:nvSpPr>
        <p:spPr>
          <a:xfrm>
            <a:off x="32742" y="2722084"/>
            <a:ext cx="2654882" cy="13346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Vienna Agreement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b="1" dirty="0">
                <a:sym typeface="Wingdings" panose="05000000000000000000" pitchFamily="2" charset="2"/>
              </a:rPr>
              <a:t>34% </a:t>
            </a:r>
            <a:r>
              <a:rPr lang="en-GB" sz="1400" dirty="0">
                <a:sym typeface="Wingdings" panose="05000000000000000000" pitchFamily="2" charset="2"/>
              </a:rPr>
              <a:t>CEN portfolio identical to ISO</a:t>
            </a:r>
            <a:endParaRPr lang="en-GB" sz="16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EA49FA7-D436-4694-9C8E-C953F34225FF}"/>
              </a:ext>
            </a:extLst>
          </p:cNvPr>
          <p:cNvSpPr/>
          <p:nvPr/>
        </p:nvSpPr>
        <p:spPr>
          <a:xfrm>
            <a:off x="5300993" y="2718069"/>
            <a:ext cx="2903050" cy="13346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Frankfurt Agreement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b="1" dirty="0">
                <a:sym typeface="Wingdings" panose="05000000000000000000" pitchFamily="2" charset="2"/>
              </a:rPr>
              <a:t>74% </a:t>
            </a:r>
            <a:r>
              <a:rPr lang="en-GB" sz="1400" dirty="0">
                <a:sym typeface="Wingdings" panose="05000000000000000000" pitchFamily="2" charset="2"/>
              </a:rPr>
              <a:t>CENELEC portfolio identical to (+ 6% based on) IEC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818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E272B6-E417-466B-8A9E-57E4EBD9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8" y="215154"/>
            <a:ext cx="9136318" cy="767882"/>
          </a:xfrm>
        </p:spPr>
        <p:txBody>
          <a:bodyPr anchor="ctr">
            <a:normAutofit/>
          </a:bodyPr>
          <a:lstStyle/>
          <a:p>
            <a:r>
              <a:rPr lang="en-GB" dirty="0"/>
              <a:t>Digital transformation of industry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6F8494-8E7F-41A5-A977-5644FB4A1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684" y="1245600"/>
            <a:ext cx="5670000" cy="4942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European industry is increasingly using digital technologies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Traditional sectors like the energy sector need ICT standardization responses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Rapidly evolving regulatory landscape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Growing number of standardization providers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R&amp;D-led growth 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err="1"/>
              <a:t>Servitization</a:t>
            </a:r>
            <a:endParaRPr lang="en-US" sz="2000" dirty="0"/>
          </a:p>
          <a:p>
            <a:endParaRPr lang="en-GB" sz="20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81F11E0-B8E2-45A2-B70C-C01EB0FFD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959" y="1245600"/>
            <a:ext cx="5160223" cy="4942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D88AC-5995-4416-8416-3CDEE90F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74F6B5-5211-4BC3-9387-0DE658A69E6E}" type="datetime3">
              <a:rPr lang="en-US" smtClean="0"/>
              <a:pPr>
                <a:spcAft>
                  <a:spcPts val="600"/>
                </a:spcAft>
              </a:pPr>
              <a:t>29 October 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FF588-0A2E-4B2F-8874-493D00EF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0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62085A-4272-472D-A0A5-EFC7B8B5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8" y="215154"/>
            <a:ext cx="9136318" cy="767882"/>
          </a:xfrm>
        </p:spPr>
        <p:txBody>
          <a:bodyPr anchor="ctr">
            <a:normAutofit/>
          </a:bodyPr>
          <a:lstStyle/>
          <a:p>
            <a:r>
              <a:rPr lang="en-GB" dirty="0"/>
              <a:t>Twin transition of the energy sector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FDA575D-89D7-4EFC-93B6-CBD47CD79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0769" y="1855200"/>
            <a:ext cx="6432387" cy="3275600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Digital transformation of Energy Sectors </a:t>
            </a:r>
            <a:r>
              <a:rPr lang="en-GB" sz="2800" dirty="0">
                <a:sym typeface="Wingdings" panose="05000000000000000000" pitchFamily="2" charset="2"/>
              </a:rPr>
              <a:t> </a:t>
            </a:r>
            <a:r>
              <a:rPr lang="en-GB" sz="2800" dirty="0"/>
              <a:t>Internet of Energy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Digital sectors increasingly engaging with vertical sectors </a:t>
            </a:r>
            <a:r>
              <a:rPr lang="en-GB" sz="2800" dirty="0">
                <a:sym typeface="Wingdings" panose="05000000000000000000" pitchFamily="2" charset="2"/>
              </a:rPr>
              <a:t> breaking silos</a:t>
            </a:r>
            <a:endParaRPr lang="en-GB" sz="2800" dirty="0"/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/>
              <a:t>All stakeholders to be involved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57E0E-7B7C-4FF5-88B8-6D99BD79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74F6B5-5211-4BC3-9387-0DE658A69E6E}" type="datetime3">
              <a:rPr lang="en-US" smtClean="0"/>
              <a:pPr>
                <a:spcAft>
                  <a:spcPts val="600"/>
                </a:spcAft>
              </a:pPr>
              <a:t>29 October 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7300-5558-4E40-A7D8-28551374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3E43414-98DD-47F9-90DB-DF540AF27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675233"/>
              </p:ext>
            </p:extLst>
          </p:nvPr>
        </p:nvGraphicFramePr>
        <p:xfrm>
          <a:off x="227684" y="1245600"/>
          <a:ext cx="5670000" cy="494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329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B4FAF-CA76-4A61-A864-09EE433C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8" y="215154"/>
            <a:ext cx="9136318" cy="767882"/>
          </a:xfrm>
        </p:spPr>
        <p:txBody>
          <a:bodyPr anchor="ctr">
            <a:normAutofit/>
          </a:bodyPr>
          <a:lstStyle/>
          <a:p>
            <a:r>
              <a:rPr lang="en-GB" sz="2500"/>
              <a:t>Standardization responding to the digital challenge</a:t>
            </a:r>
          </a:p>
        </p:txBody>
      </p:sp>
      <p:pic>
        <p:nvPicPr>
          <p:cNvPr id="10" name="Grafik 16">
            <a:extLst>
              <a:ext uri="{FF2B5EF4-FFF2-40B4-BE49-F238E27FC236}">
                <a16:creationId xmlns:a16="http://schemas.microsoft.com/office/drawing/2014/main" id="{8C412E2F-7F67-4830-BB20-6B003FBD3A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4" y="1449165"/>
            <a:ext cx="7167033" cy="4256310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B8B259-3A0E-4A15-A1C1-C7BEF4F15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300" y="1245600"/>
            <a:ext cx="7027333" cy="49428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4377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CEN and CENELEC meet the needs of industry sectors that digitally transform providing the relevant set of standards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rgbClr val="004377"/>
              </a:buClr>
              <a:buNone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Digital transformation of industry</a:t>
            </a:r>
            <a:br>
              <a:rPr lang="en-US" dirty="0"/>
            </a:br>
            <a:endParaRPr lang="en-US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4377"/>
              </a:buClr>
              <a:buNone/>
            </a:pPr>
            <a:endParaRPr lang="en-US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4377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Make the CEN and CENELEC system more agile and adaptable to market and technology innovation 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rgbClr val="004377"/>
              </a:buClr>
              <a:buNone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Digital transformation CEN and CENELEC and its deliverables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569DB-B8D9-457A-A459-62069D77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74F6B5-5211-4BC3-9387-0DE658A69E6E}" type="datetime3">
              <a:rPr lang="en-US" smtClean="0"/>
              <a:pPr>
                <a:spcAft>
                  <a:spcPts val="600"/>
                </a:spcAft>
              </a:pPr>
              <a:t>29 October 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7B37F-9186-40A5-B0EC-F7CACD96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7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69837-B425-490A-843B-F5DEEE65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F6B5-5211-4BC3-9387-0DE658A69E6E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C2B59-C6DC-48A2-929D-69E45B95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86883B8-283D-41FC-ADD5-809267D3A83F}"/>
              </a:ext>
            </a:extLst>
          </p:cNvPr>
          <p:cNvSpPr txBox="1">
            <a:spLocks/>
          </p:cNvSpPr>
          <p:nvPr/>
        </p:nvSpPr>
        <p:spPr>
          <a:xfrm>
            <a:off x="188713" y="1937288"/>
            <a:ext cx="5584783" cy="239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200" dirty="0"/>
              <a:t>Integrating standardization in Horizon Europe projects </a:t>
            </a:r>
            <a:br>
              <a:rPr lang="en-GB" sz="2800" b="1" dirty="0"/>
            </a:br>
            <a:br>
              <a:rPr lang="en-GB" sz="1800" dirty="0"/>
            </a:br>
            <a:r>
              <a:rPr lang="en-GB" sz="2800" b="1" dirty="0"/>
              <a:t>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E0406B5-CC7F-425D-931B-783AB6DDFC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r="4466" b="-1"/>
          <a:stretch/>
        </p:blipFill>
        <p:spPr>
          <a:xfrm>
            <a:off x="5773496" y="0"/>
            <a:ext cx="6444028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322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EFC6D5B1-1FF3-41FB-9FF8-DA8F7EE97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46" b="47709"/>
          <a:stretch/>
        </p:blipFill>
        <p:spPr>
          <a:xfrm>
            <a:off x="3776616" y="1243955"/>
            <a:ext cx="4520484" cy="493300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4E29C4-F833-4EEC-BA30-D83F8AE4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8" y="215154"/>
            <a:ext cx="9136318" cy="767882"/>
          </a:xfrm>
        </p:spPr>
        <p:txBody>
          <a:bodyPr anchor="ctr">
            <a:normAutofit/>
          </a:bodyPr>
          <a:lstStyle/>
          <a:p>
            <a:r>
              <a:rPr lang="en-GB" sz="3300"/>
              <a:t>CEN and CENELEC looking to the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2431F-1384-4181-B214-30816046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774F6B5-5211-4BC3-9387-0DE658A69E6E}" type="datetime3">
              <a:rPr lang="en-US" smtClean="0"/>
              <a:pPr>
                <a:spcAft>
                  <a:spcPts val="600"/>
                </a:spcAft>
              </a:pPr>
              <a:t>29 October 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F9C1-9DCC-4B18-BB3F-A3B829F3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4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E560F2-8E7A-4619-AADF-000CA6A8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E05E5F-4A4D-4B77-989E-B55B4F3BD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Elena Santiago-Cid</a:t>
            </a:r>
          </a:p>
          <a:p>
            <a:r>
              <a:rPr lang="en-GB" dirty="0"/>
              <a:t>CEN and CENELEC Director General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6FF4-E49F-49DB-81AD-991B66ACA6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41038" y="6356350"/>
            <a:ext cx="1350962" cy="365125"/>
          </a:xfrm>
        </p:spPr>
        <p:txBody>
          <a:bodyPr/>
          <a:lstStyle/>
          <a:p>
            <a:fld id="{7774F6B5-5211-4BC3-9387-0DE658A69E6E}" type="datetime3">
              <a:rPr lang="en-US" smtClean="0"/>
              <a:t>29 October 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8E0FD-4C9C-4C78-805A-B15D0EEFAE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80788" y="6356350"/>
            <a:ext cx="811212" cy="365125"/>
          </a:xfrm>
        </p:spPr>
        <p:txBody>
          <a:bodyPr/>
          <a:lstStyle/>
          <a:p>
            <a:fld id="{1E0195ED-8849-425B-853E-36B7CC57217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0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966ACE-EAA0-4F9E-AB43-28302690F7B6}" vid="{4212336C-088D-415A-AFC1-E925A2CF5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Smart_Grid_CEN-CENELEC-PPT-template-Rev2</Template>
  <TotalTime>1726</TotalTime>
  <Words>265</Words>
  <Application>Microsoft Office PowerPoint</Application>
  <PresentationFormat>Widescreen</PresentationFormat>
  <Paragraphs>69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Segoe Script</vt:lpstr>
      <vt:lpstr>Verdana</vt:lpstr>
      <vt:lpstr>Wingdings</vt:lpstr>
      <vt:lpstr>Wingdings 3</vt:lpstr>
      <vt:lpstr>Office Theme</vt:lpstr>
      <vt:lpstr>European Standards role fostering the digitalization of the energy sector </vt:lpstr>
      <vt:lpstr>The European Standardization System</vt:lpstr>
      <vt:lpstr>Towards global trade </vt:lpstr>
      <vt:lpstr>Digital transformation of industry</vt:lpstr>
      <vt:lpstr>Twin transition of the energy sector</vt:lpstr>
      <vt:lpstr>Standardization responding to the digital challenge</vt:lpstr>
      <vt:lpstr>PowerPoint Presentation</vt:lpstr>
      <vt:lpstr>CEN and CENELEC looking to the future</vt:lpstr>
      <vt:lpstr>Thank you for your attention</vt:lpstr>
    </vt:vector>
  </TitlesOfParts>
  <Company>CENCENELEC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role for fostering the digitalization of the electricity grid</dc:title>
  <dc:creator>Mira Costa Mercedes</dc:creator>
  <cp:lastModifiedBy>Mira Costa Mercedes</cp:lastModifiedBy>
  <cp:revision>46</cp:revision>
  <dcterms:created xsi:type="dcterms:W3CDTF">2021-10-21T12:05:00Z</dcterms:created>
  <dcterms:modified xsi:type="dcterms:W3CDTF">2021-10-29T15:12:16Z</dcterms:modified>
</cp:coreProperties>
</file>