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6"/>
  </p:notesMasterIdLst>
  <p:handoutMasterIdLst>
    <p:handoutMasterId r:id="rId17"/>
  </p:handoutMasterIdLst>
  <p:sldIdLst>
    <p:sldId id="295" r:id="rId2"/>
    <p:sldId id="260" r:id="rId3"/>
    <p:sldId id="298" r:id="rId4"/>
    <p:sldId id="297" r:id="rId5"/>
    <p:sldId id="299" r:id="rId6"/>
    <p:sldId id="304" r:id="rId7"/>
    <p:sldId id="305" r:id="rId8"/>
    <p:sldId id="306" r:id="rId9"/>
    <p:sldId id="268" r:id="rId10"/>
    <p:sldId id="300" r:id="rId11"/>
    <p:sldId id="307" r:id="rId12"/>
    <p:sldId id="293" r:id="rId13"/>
    <p:sldId id="294" r:id="rId14"/>
    <p:sldId id="271" r:id="rId15"/>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0D8"/>
    <a:srgbClr val="EC65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4" autoAdjust="0"/>
    <p:restoredTop sz="84507" autoAdjust="0"/>
  </p:normalViewPr>
  <p:slideViewPr>
    <p:cSldViewPr snapToGrid="0" snapToObjects="1">
      <p:cViewPr varScale="1">
        <p:scale>
          <a:sx n="83" d="100"/>
          <a:sy n="83" d="100"/>
        </p:scale>
        <p:origin x="954"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0" d="100"/>
          <a:sy n="50" d="100"/>
        </p:scale>
        <p:origin x="2710" y="14"/>
      </p:cViewPr>
      <p:guideLst/>
    </p:cSldViewPr>
  </p:notesViewPr>
  <p:gridSpacing cx="60128" cy="6012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30D2AB-1C0E-2144-9CDD-F20648E6E7C3}" type="datetimeFigureOut">
              <a:rPr lang="de-DE" smtClean="0"/>
              <a:pPr/>
              <a:t>05.06.2018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54F504-01AB-3C4B-BB97-15AC8816CFE6}" type="slidenum">
              <a:rPr lang="de-DE" smtClean="0"/>
              <a:pPr/>
              <a:t>‹#›</a:t>
            </a:fld>
            <a:endParaRPr lang="de-DE"/>
          </a:p>
        </p:txBody>
      </p:sp>
    </p:spTree>
    <p:extLst>
      <p:ext uri="{BB962C8B-B14F-4D97-AF65-F5344CB8AC3E}">
        <p14:creationId xmlns:p14="http://schemas.microsoft.com/office/powerpoint/2010/main" val="39279465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1188B-CDF9-C145-A6B4-25386B2009C6}" type="datetimeFigureOut">
              <a:rPr lang="de-DE" smtClean="0"/>
              <a:pPr/>
              <a:t>05.06.2018</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1867B8-945F-D540-A384-232A4746C99F}" type="slidenum">
              <a:rPr lang="de-DE" smtClean="0"/>
              <a:pPr/>
              <a:t>‹#›</a:t>
            </a:fld>
            <a:endParaRPr lang="de-DE"/>
          </a:p>
        </p:txBody>
      </p:sp>
    </p:spTree>
    <p:extLst>
      <p:ext uri="{BB962C8B-B14F-4D97-AF65-F5344CB8AC3E}">
        <p14:creationId xmlns:p14="http://schemas.microsoft.com/office/powerpoint/2010/main" val="3158040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867B8-945F-D540-A384-232A4746C99F}" type="slidenum">
              <a:rPr lang="de-DE" smtClean="0"/>
              <a:pPr/>
              <a:t>1</a:t>
            </a:fld>
            <a:endParaRPr lang="de-DE"/>
          </a:p>
        </p:txBody>
      </p:sp>
    </p:spTree>
    <p:extLst>
      <p:ext uri="{BB962C8B-B14F-4D97-AF65-F5344CB8AC3E}">
        <p14:creationId xmlns:p14="http://schemas.microsoft.com/office/powerpoint/2010/main" val="1224548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867B8-945F-D540-A384-232A4746C99F}" type="slidenum">
              <a:rPr lang="de-DE" smtClean="0"/>
              <a:pPr/>
              <a:t>10</a:t>
            </a:fld>
            <a:endParaRPr lang="de-DE"/>
          </a:p>
        </p:txBody>
      </p:sp>
    </p:spTree>
    <p:extLst>
      <p:ext uri="{BB962C8B-B14F-4D97-AF65-F5344CB8AC3E}">
        <p14:creationId xmlns:p14="http://schemas.microsoft.com/office/powerpoint/2010/main" val="3121109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867B8-945F-D540-A384-232A4746C99F}" type="slidenum">
              <a:rPr lang="de-DE" smtClean="0"/>
              <a:pPr/>
              <a:t>11</a:t>
            </a:fld>
            <a:endParaRPr lang="de-DE"/>
          </a:p>
        </p:txBody>
      </p:sp>
    </p:spTree>
    <p:extLst>
      <p:ext uri="{BB962C8B-B14F-4D97-AF65-F5344CB8AC3E}">
        <p14:creationId xmlns:p14="http://schemas.microsoft.com/office/powerpoint/2010/main" val="206456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867B8-945F-D540-A384-232A4746C99F}" type="slidenum">
              <a:rPr lang="de-DE" smtClean="0"/>
              <a:pPr/>
              <a:t>13</a:t>
            </a:fld>
            <a:endParaRPr lang="de-DE"/>
          </a:p>
        </p:txBody>
      </p:sp>
    </p:spTree>
    <p:extLst>
      <p:ext uri="{BB962C8B-B14F-4D97-AF65-F5344CB8AC3E}">
        <p14:creationId xmlns:p14="http://schemas.microsoft.com/office/powerpoint/2010/main" val="285087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867B8-945F-D540-A384-232A4746C99F}" type="slidenum">
              <a:rPr lang="de-DE" smtClean="0"/>
              <a:pPr/>
              <a:t>2</a:t>
            </a:fld>
            <a:endParaRPr lang="de-DE"/>
          </a:p>
        </p:txBody>
      </p:sp>
    </p:spTree>
    <p:extLst>
      <p:ext uri="{BB962C8B-B14F-4D97-AF65-F5344CB8AC3E}">
        <p14:creationId xmlns:p14="http://schemas.microsoft.com/office/powerpoint/2010/main" val="279976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Discussions will focus this 7</a:t>
            </a:r>
            <a:r>
              <a:rPr lang="en-GB" sz="1200" baseline="30000" dirty="0" smtClean="0"/>
              <a:t>th</a:t>
            </a:r>
            <a:r>
              <a:rPr lang="en-GB" sz="1200" dirty="0" smtClean="0"/>
              <a:t> year edition of the Romanian Energy Day on the next decade’s challenges for the power grids and provide insights and solutions through innovative projects, demonstrators and pilots. Special attention will be devoted to sectorial integration, as well as integrated </a:t>
            </a:r>
            <a:r>
              <a:rPr lang="en-GB" sz="1200" b="1" dirty="0" smtClean="0"/>
              <a:t>energy market in the Central and South-Eastern region</a:t>
            </a:r>
            <a:r>
              <a:rPr lang="en-GB" sz="1200" dirty="0" smtClean="0"/>
              <a:t>. Participants will be faced with industry representatives in a dialogue on how to maximize renewable energy sources integration through </a:t>
            </a:r>
            <a:r>
              <a:rPr lang="en-GB" sz="1200" b="1" dirty="0" smtClean="0"/>
              <a:t>innovation and digitalization</a:t>
            </a:r>
            <a:r>
              <a:rPr lang="en-GB" sz="1200" dirty="0" smtClean="0"/>
              <a:t>, by putting the right infrastructure in place.</a:t>
            </a:r>
          </a:p>
          <a:p>
            <a:r>
              <a:rPr lang="en-US" sz="1200" dirty="0" smtClean="0"/>
              <a:t>The interconnection of </a:t>
            </a:r>
            <a:r>
              <a:rPr lang="en-US" sz="1200" b="1" dirty="0" smtClean="0"/>
              <a:t>Smart Grids</a:t>
            </a:r>
            <a:r>
              <a:rPr lang="en-US" sz="1200" dirty="0" smtClean="0"/>
              <a:t> operating in different MS is already happening at TSO level but there is a need of more coordination between the </a:t>
            </a:r>
            <a:r>
              <a:rPr lang="en-US" sz="1200" b="1" dirty="0" smtClean="0"/>
              <a:t>TSOs and DSOs</a:t>
            </a:r>
            <a:r>
              <a:rPr lang="en-US" sz="1200" dirty="0" smtClean="0"/>
              <a:t> and also amongst DSOs. </a:t>
            </a:r>
            <a:endParaRPr lang="en-GB" sz="1200" dirty="0" smtClean="0"/>
          </a:p>
          <a:p>
            <a:r>
              <a:rPr lang="en-US" sz="1200" dirty="0" smtClean="0"/>
              <a:t>There is a need for more integration of the distribution grid and the transmission systems to enable digital and physical interconnections at the distribution level and cross-borders in the future. There are synergies to be exploited amongst the Telecoms, Energy and Transport sectors in terms of </a:t>
            </a:r>
            <a:r>
              <a:rPr lang="en-US" sz="1200" b="1" dirty="0" err="1" smtClean="0"/>
              <a:t>digitisation</a:t>
            </a:r>
            <a:r>
              <a:rPr lang="en-US" sz="1200" b="1" dirty="0" smtClean="0"/>
              <a:t> and infrastructures</a:t>
            </a:r>
            <a:r>
              <a:rPr lang="en-US" sz="1200" dirty="0" smtClean="0"/>
              <a:t>. Close collaboration amongst these sectors is needed in order to use resources efficiently and effectively.</a:t>
            </a:r>
            <a:r>
              <a:rPr lang="en-GB" sz="1200" dirty="0" smtClean="0"/>
              <a:t> </a:t>
            </a:r>
            <a:r>
              <a:rPr lang="en-US" sz="1200" i="1" dirty="0" smtClean="0"/>
              <a:t>A Networking Exhibition will also showcase R&amp;D&amp;I Projects with a European scope that will present their work and results.</a:t>
            </a:r>
            <a:endParaRPr lang="en-GB" sz="1200" dirty="0" smtClean="0"/>
          </a:p>
          <a:p>
            <a:pPr algn="just">
              <a:spcBef>
                <a:spcPts val="300"/>
              </a:spcBef>
              <a:spcAft>
                <a:spcPts val="300"/>
              </a:spcAft>
            </a:pPr>
            <a:endParaRPr lang="en-US" sz="1200" b="1" i="1" u="sng"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961867B8-945F-D540-A384-232A4746C99F}" type="slidenum">
              <a:rPr lang="de-DE" smtClean="0"/>
              <a:pPr/>
              <a:t>3</a:t>
            </a:fld>
            <a:endParaRPr lang="de-DE"/>
          </a:p>
        </p:txBody>
      </p:sp>
    </p:spTree>
    <p:extLst>
      <p:ext uri="{BB962C8B-B14F-4D97-AF65-F5344CB8AC3E}">
        <p14:creationId xmlns:p14="http://schemas.microsoft.com/office/powerpoint/2010/main" val="4141279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Discussions will focus this 7</a:t>
            </a:r>
            <a:r>
              <a:rPr lang="en-GB" sz="1200" baseline="30000" dirty="0" smtClean="0"/>
              <a:t>th</a:t>
            </a:r>
            <a:r>
              <a:rPr lang="en-GB" sz="1200" dirty="0" smtClean="0"/>
              <a:t> year edition of the Romanian Energy Day on the next decade’s challenges for the power grids and provide insights and solutions through innovative projects, demonstrators and pilots. Special attention will be devoted to sectorial integration, as well as integrated </a:t>
            </a:r>
            <a:r>
              <a:rPr lang="en-GB" sz="1200" b="1" dirty="0" smtClean="0"/>
              <a:t>energy market in the Central and South-Eastern region</a:t>
            </a:r>
            <a:r>
              <a:rPr lang="en-GB" sz="1200" dirty="0" smtClean="0"/>
              <a:t>. Participants will be faced with industry representatives in a dialogue on how to maximize renewable energy sources integration through </a:t>
            </a:r>
            <a:r>
              <a:rPr lang="en-GB" sz="1200" b="1" dirty="0" smtClean="0"/>
              <a:t>innovation and digitalization</a:t>
            </a:r>
            <a:r>
              <a:rPr lang="en-GB" sz="1200" dirty="0" smtClean="0"/>
              <a:t>, by putting the right infrastructure in place.</a:t>
            </a:r>
          </a:p>
          <a:p>
            <a:r>
              <a:rPr lang="en-US" sz="1200" dirty="0" smtClean="0"/>
              <a:t>The interconnection of </a:t>
            </a:r>
            <a:r>
              <a:rPr lang="en-US" sz="1200" b="1" dirty="0" smtClean="0"/>
              <a:t>Smart Grids</a:t>
            </a:r>
            <a:r>
              <a:rPr lang="en-US" sz="1200" dirty="0" smtClean="0"/>
              <a:t> operating in different MS is already happening at TSO level but there is a need of more coordination between the </a:t>
            </a:r>
            <a:r>
              <a:rPr lang="en-US" sz="1200" b="1" dirty="0" smtClean="0"/>
              <a:t>TSOs and DSOs</a:t>
            </a:r>
            <a:r>
              <a:rPr lang="en-US" sz="1200" dirty="0" smtClean="0"/>
              <a:t> and also amongst DSOs. </a:t>
            </a:r>
            <a:endParaRPr lang="en-GB" sz="1200" dirty="0" smtClean="0"/>
          </a:p>
          <a:p>
            <a:r>
              <a:rPr lang="en-US" sz="1200" dirty="0" smtClean="0"/>
              <a:t>There is a need for more integration of the distribution grid and the transmission systems to enable digital and physical interconnections at the distribution level and cross-borders in the future. There are synergies to be exploited amongst the Telecoms, Energy and Transport sectors in terms of </a:t>
            </a:r>
            <a:r>
              <a:rPr lang="en-US" sz="1200" b="1" dirty="0" err="1" smtClean="0"/>
              <a:t>digitisation</a:t>
            </a:r>
            <a:r>
              <a:rPr lang="en-US" sz="1200" b="1" dirty="0" smtClean="0"/>
              <a:t> and infrastructures</a:t>
            </a:r>
            <a:r>
              <a:rPr lang="en-US" sz="1200" dirty="0" smtClean="0"/>
              <a:t>. Close collaboration amongst these sectors is needed in order to use resources efficiently and effectively.</a:t>
            </a:r>
            <a:r>
              <a:rPr lang="en-GB" sz="1200" dirty="0" smtClean="0"/>
              <a:t> </a:t>
            </a:r>
            <a:r>
              <a:rPr lang="en-US" sz="1200" i="1" dirty="0" smtClean="0"/>
              <a:t>A Networking Exhibition will also showcase R&amp;D&amp;I Projects with a European scope that will present their work and results.</a:t>
            </a:r>
            <a:endParaRPr lang="en-GB" sz="1200" dirty="0" smtClean="0"/>
          </a:p>
          <a:p>
            <a:pPr algn="just">
              <a:spcBef>
                <a:spcPts val="300"/>
              </a:spcBef>
              <a:spcAft>
                <a:spcPts val="300"/>
              </a:spcAft>
            </a:pPr>
            <a:endParaRPr lang="en-US" sz="1200" b="1" i="1" u="sng"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961867B8-945F-D540-A384-232A4746C99F}" type="slidenum">
              <a:rPr lang="de-DE" smtClean="0"/>
              <a:pPr/>
              <a:t>4</a:t>
            </a:fld>
            <a:endParaRPr lang="de-DE"/>
          </a:p>
        </p:txBody>
      </p:sp>
    </p:spTree>
    <p:extLst>
      <p:ext uri="{BB962C8B-B14F-4D97-AF65-F5344CB8AC3E}">
        <p14:creationId xmlns:p14="http://schemas.microsoft.com/office/powerpoint/2010/main" val="164445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867B8-945F-D540-A384-232A4746C99F}" type="slidenum">
              <a:rPr lang="de-DE" smtClean="0"/>
              <a:pPr/>
              <a:t>5</a:t>
            </a:fld>
            <a:endParaRPr lang="de-DE"/>
          </a:p>
        </p:txBody>
      </p:sp>
    </p:spTree>
    <p:extLst>
      <p:ext uri="{BB962C8B-B14F-4D97-AF65-F5344CB8AC3E}">
        <p14:creationId xmlns:p14="http://schemas.microsoft.com/office/powerpoint/2010/main" val="93248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300"/>
              </a:spcBef>
              <a:spcAft>
                <a:spcPts val="300"/>
              </a:spcAft>
            </a:pPr>
            <a:endParaRPr lang="en-US" sz="1200" b="1" i="1" u="sng"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961867B8-945F-D540-A384-232A4746C99F}" type="slidenum">
              <a:rPr lang="de-DE" smtClean="0"/>
              <a:pPr/>
              <a:t>6</a:t>
            </a:fld>
            <a:endParaRPr lang="de-DE"/>
          </a:p>
        </p:txBody>
      </p:sp>
    </p:spTree>
    <p:extLst>
      <p:ext uri="{BB962C8B-B14F-4D97-AF65-F5344CB8AC3E}">
        <p14:creationId xmlns:p14="http://schemas.microsoft.com/office/powerpoint/2010/main" val="23582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300"/>
              </a:spcBef>
              <a:spcAft>
                <a:spcPts val="300"/>
              </a:spcAft>
            </a:pPr>
            <a:endParaRPr lang="en-US" sz="1200" b="1" i="1" u="sng"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961867B8-945F-D540-A384-232A4746C99F}" type="slidenum">
              <a:rPr lang="de-DE" smtClean="0"/>
              <a:pPr/>
              <a:t>7</a:t>
            </a:fld>
            <a:endParaRPr lang="de-DE"/>
          </a:p>
        </p:txBody>
      </p:sp>
    </p:spTree>
    <p:extLst>
      <p:ext uri="{BB962C8B-B14F-4D97-AF65-F5344CB8AC3E}">
        <p14:creationId xmlns:p14="http://schemas.microsoft.com/office/powerpoint/2010/main" val="2428773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300"/>
              </a:spcBef>
              <a:spcAft>
                <a:spcPts val="300"/>
              </a:spcAft>
            </a:pPr>
            <a:endParaRPr lang="en-US" sz="1200" b="1" i="1" u="sng"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961867B8-945F-D540-A384-232A4746C99F}" type="slidenum">
              <a:rPr lang="de-DE" smtClean="0"/>
              <a:pPr/>
              <a:t>8</a:t>
            </a:fld>
            <a:endParaRPr lang="de-DE"/>
          </a:p>
        </p:txBody>
      </p:sp>
    </p:spTree>
    <p:extLst>
      <p:ext uri="{BB962C8B-B14F-4D97-AF65-F5344CB8AC3E}">
        <p14:creationId xmlns:p14="http://schemas.microsoft.com/office/powerpoint/2010/main" val="320370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867B8-945F-D540-A384-232A4746C99F}" type="slidenum">
              <a:rPr lang="de-DE" smtClean="0"/>
              <a:pPr/>
              <a:t>9</a:t>
            </a:fld>
            <a:endParaRPr lang="de-DE"/>
          </a:p>
        </p:txBody>
      </p:sp>
    </p:spTree>
    <p:extLst>
      <p:ext uri="{BB962C8B-B14F-4D97-AF65-F5344CB8AC3E}">
        <p14:creationId xmlns:p14="http://schemas.microsoft.com/office/powerpoint/2010/main" val="4176410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4" name="Bild 3" descr="Deckblatt.jpg"/>
          <p:cNvPicPr>
            <a:picLocks/>
          </p:cNvPicPr>
          <p:nvPr userDrawn="1"/>
        </p:nvPicPr>
        <p:blipFill>
          <a:blip r:embed="rId2"/>
          <a:stretch>
            <a:fillRect/>
          </a:stretch>
        </p:blipFill>
        <p:spPr>
          <a:xfrm>
            <a:off x="0" y="0"/>
            <a:ext cx="9156660" cy="515520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haltsfoli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60000" y="2187535"/>
            <a:ext cx="8423275" cy="974765"/>
          </a:xfrm>
        </p:spPr>
        <p:txBody>
          <a:bodyPr/>
          <a:lstStyle>
            <a:lvl1pPr marL="0" indent="0">
              <a:buClr>
                <a:schemeClr val="accent6"/>
              </a:buClr>
              <a:buNone/>
              <a:defRPr sz="3200" b="1" baseline="0">
                <a:solidFill>
                  <a:schemeClr val="accent4"/>
                </a:solidFill>
              </a:defRPr>
            </a:lvl1pPr>
            <a:lvl2pPr marL="0" indent="0">
              <a:buClr>
                <a:schemeClr val="accent6"/>
              </a:buClr>
              <a:buNone/>
              <a:defRPr/>
            </a:lvl2pPr>
            <a:lvl3pPr marL="0" indent="0">
              <a:buClr>
                <a:schemeClr val="accent6"/>
              </a:buClr>
              <a:buNone/>
              <a:defRPr/>
            </a:lvl3pPr>
            <a:lvl4pPr marL="0" indent="0">
              <a:buClr>
                <a:schemeClr val="accent6"/>
              </a:buClr>
              <a:buNone/>
              <a:defRPr/>
            </a:lvl4pPr>
            <a:lvl5pPr marL="0" indent="0">
              <a:buClr>
                <a:schemeClr val="accent6"/>
              </a:buClr>
              <a:buNone/>
              <a:defRPr/>
            </a:lvl5pPr>
          </a:lstStyle>
          <a:p>
            <a:pPr lvl="0"/>
            <a:r>
              <a:rPr lang="de-DE"/>
              <a:t>Vortragstitel</a:t>
            </a:r>
          </a:p>
        </p:txBody>
      </p:sp>
      <p:sp>
        <p:nvSpPr>
          <p:cNvPr id="5" name="Rectangle 77"/>
          <p:cNvSpPr>
            <a:spLocks noGrp="1" noChangeArrowheads="1"/>
          </p:cNvSpPr>
          <p:nvPr>
            <p:ph type="ftr" sz="quarter" idx="11"/>
          </p:nvPr>
        </p:nvSpPr>
        <p:spPr/>
        <p:txBody>
          <a:bodyPr/>
          <a:lstStyle>
            <a:lvl1pPr>
              <a:defRPr smtClean="0"/>
            </a:lvl1pPr>
          </a:lstStyle>
          <a:p>
            <a:r>
              <a:rPr lang="en-GB"/>
              <a:t>RE-SERVE Project Meeting - Bucharest, June 21-22</a:t>
            </a:r>
            <a:endParaRPr lang="de-DE"/>
          </a:p>
        </p:txBody>
      </p:sp>
      <p:sp>
        <p:nvSpPr>
          <p:cNvPr id="6" name="Rectangle 78"/>
          <p:cNvSpPr>
            <a:spLocks noGrp="1" noChangeArrowheads="1"/>
          </p:cNvSpPr>
          <p:nvPr>
            <p:ph type="sldNum" sz="quarter" idx="12"/>
          </p:nvPr>
        </p:nvSpPr>
        <p:spPr/>
        <p:txBody>
          <a:bodyPr/>
          <a:lstStyle>
            <a:lvl1pPr>
              <a:defRPr dirty="0"/>
            </a:lvl1pPr>
          </a:lstStyle>
          <a:p>
            <a:pPr defTabSz="914400" eaLnBrk="0" fontAlgn="base" hangingPunct="0">
              <a:spcBef>
                <a:spcPct val="0"/>
              </a:spcBef>
              <a:spcAft>
                <a:spcPct val="0"/>
              </a:spcAft>
              <a:defRPr/>
            </a:pPr>
            <a:r>
              <a:rPr lang="de-DE"/>
              <a:t>Slide No. </a:t>
            </a:r>
            <a:fld id="{3FCB4FCA-B494-BA4E-9913-F9D3A727F08A}" type="slidenum">
              <a:rPr lang="de-DE" smtClean="0"/>
              <a:pPr defTabSz="914400" eaLnBrk="0" fontAlgn="base" hangingPunct="0">
                <a:spcBef>
                  <a:spcPct val="0"/>
                </a:spcBef>
                <a:spcAft>
                  <a:spcPct val="0"/>
                </a:spcAft>
                <a:defRPr/>
              </a:pPr>
              <a:t>‹#›</a:t>
            </a:fld>
            <a:r>
              <a:rPr lang="de-DE"/>
              <a:t>   © </a:t>
            </a:r>
            <a:r>
              <a:rPr lang="de-DE" dirty="0">
                <a:latin typeface="Arial" charset="0"/>
              </a:rPr>
              <a:t>RESERVE 2016 All rights reserved.</a:t>
            </a:r>
          </a:p>
        </p:txBody>
      </p:sp>
      <p:sp>
        <p:nvSpPr>
          <p:cNvPr id="7" name="Titel 6"/>
          <p:cNvSpPr>
            <a:spLocks noGrp="1"/>
          </p:cNvSpPr>
          <p:nvPr>
            <p:ph type="title" hasCustomPrompt="1"/>
          </p:nvPr>
        </p:nvSpPr>
        <p:spPr>
          <a:xfrm>
            <a:off x="358775" y="1564614"/>
            <a:ext cx="8421688" cy="621506"/>
          </a:xfrm>
        </p:spPr>
        <p:txBody>
          <a:bodyPr/>
          <a:lstStyle>
            <a:lvl1pPr>
              <a:defRPr sz="2000" b="0">
                <a:solidFill>
                  <a:schemeClr val="accent5"/>
                </a:solidFill>
              </a:defRPr>
            </a:lvl1pPr>
          </a:lstStyle>
          <a:p>
            <a:r>
              <a:rPr lang="de-DE"/>
              <a:t>Dachzeile</a:t>
            </a:r>
          </a:p>
        </p:txBody>
      </p:sp>
      <p:sp>
        <p:nvSpPr>
          <p:cNvPr id="10" name="Datumsplatzhalter 18"/>
          <p:cNvSpPr>
            <a:spLocks noGrp="1"/>
          </p:cNvSpPr>
          <p:nvPr>
            <p:ph type="dt" sz="half" idx="2"/>
          </p:nvPr>
        </p:nvSpPr>
        <p:spPr>
          <a:xfrm>
            <a:off x="360000" y="5011200"/>
            <a:ext cx="1144800" cy="93600"/>
          </a:xfrm>
          <a:prstGeom prst="rect">
            <a:avLst/>
          </a:prstGeom>
        </p:spPr>
        <p:txBody>
          <a:bodyPr vert="horz" lIns="0" tIns="0" rIns="0" bIns="0" rtlCol="0" anchor="ctr" anchorCtr="0"/>
          <a:lstStyle>
            <a:lvl1pPr algn="l">
              <a:defRPr sz="900">
                <a:solidFill>
                  <a:schemeClr val="tx1"/>
                </a:solidFill>
              </a:defRPr>
            </a:lvl1pPr>
          </a:lstStyle>
          <a:p>
            <a:fld id="{68E005A0-2ED9-4925-AF19-31767A681B1F}" type="datetime1">
              <a:rPr lang="en-US" smtClean="0"/>
              <a:t>6/5/2018</a:t>
            </a:fld>
            <a:endParaRPr lang="de-DE"/>
          </a:p>
        </p:txBody>
      </p:sp>
      <p:sp>
        <p:nvSpPr>
          <p:cNvPr id="8" name="Inhaltsplatzhalter 2"/>
          <p:cNvSpPr>
            <a:spLocks noGrp="1"/>
          </p:cNvSpPr>
          <p:nvPr>
            <p:ph idx="13" hasCustomPrompt="1"/>
          </p:nvPr>
        </p:nvSpPr>
        <p:spPr>
          <a:xfrm>
            <a:off x="360000" y="3333047"/>
            <a:ext cx="8428400" cy="324553"/>
          </a:xfrm>
        </p:spPr>
        <p:txBody>
          <a:bodyPr>
            <a:normAutofit/>
          </a:bodyPr>
          <a:lstStyle>
            <a:lvl1pPr marL="0" indent="0">
              <a:buClr>
                <a:schemeClr val="accent6"/>
              </a:buClr>
              <a:buNone/>
              <a:defRPr sz="2000" b="0" baseline="0">
                <a:solidFill>
                  <a:schemeClr val="accent3"/>
                </a:solidFill>
              </a:defRPr>
            </a:lvl1pPr>
            <a:lvl2pPr marL="0" indent="0">
              <a:buClr>
                <a:schemeClr val="accent6"/>
              </a:buClr>
              <a:buNone/>
              <a:defRPr/>
            </a:lvl2pPr>
            <a:lvl3pPr marL="0" indent="0">
              <a:buClr>
                <a:schemeClr val="accent6"/>
              </a:buClr>
              <a:buNone/>
              <a:defRPr/>
            </a:lvl3pPr>
            <a:lvl4pPr marL="0" indent="0">
              <a:buClr>
                <a:schemeClr val="accent6"/>
              </a:buClr>
              <a:buNone/>
              <a:defRPr/>
            </a:lvl4pPr>
            <a:lvl5pPr marL="0" indent="0">
              <a:buClr>
                <a:schemeClr val="accent6"/>
              </a:buClr>
              <a:buNone/>
              <a:defRPr/>
            </a:lvl5pPr>
          </a:lstStyle>
          <a:p>
            <a:pPr lvl="0"/>
            <a:r>
              <a:rPr lang="de-DE"/>
              <a:t>Datum</a:t>
            </a:r>
          </a:p>
        </p:txBody>
      </p:sp>
      <p:sp>
        <p:nvSpPr>
          <p:cNvPr id="11" name="Inhaltsplatzhalter 2"/>
          <p:cNvSpPr>
            <a:spLocks noGrp="1"/>
          </p:cNvSpPr>
          <p:nvPr>
            <p:ph idx="14" hasCustomPrompt="1"/>
          </p:nvPr>
        </p:nvSpPr>
        <p:spPr>
          <a:xfrm>
            <a:off x="358775" y="4158560"/>
            <a:ext cx="8429625" cy="584892"/>
          </a:xfrm>
        </p:spPr>
        <p:txBody>
          <a:bodyPr/>
          <a:lstStyle>
            <a:lvl1pPr marL="0" indent="0">
              <a:buClr>
                <a:schemeClr val="accent6"/>
              </a:buClr>
              <a:buNone/>
              <a:defRPr sz="2000" b="0" i="1" baseline="0">
                <a:solidFill>
                  <a:schemeClr val="tx1"/>
                </a:solidFill>
              </a:defRPr>
            </a:lvl1pPr>
            <a:lvl2pPr marL="0" indent="0">
              <a:buClr>
                <a:schemeClr val="accent6"/>
              </a:buClr>
              <a:buNone/>
              <a:defRPr/>
            </a:lvl2pPr>
            <a:lvl3pPr marL="0" indent="0">
              <a:buClr>
                <a:schemeClr val="accent6"/>
              </a:buClr>
              <a:buNone/>
              <a:defRPr/>
            </a:lvl3pPr>
            <a:lvl4pPr marL="0" indent="0">
              <a:buClr>
                <a:schemeClr val="accent6"/>
              </a:buClr>
              <a:buNone/>
              <a:defRPr/>
            </a:lvl4pPr>
            <a:lvl5pPr marL="0" indent="0">
              <a:buClr>
                <a:schemeClr val="accent6"/>
              </a:buClr>
              <a:buNone/>
              <a:defRPr/>
            </a:lvl5pPr>
          </a:lstStyle>
          <a:p>
            <a:pPr lvl="0"/>
            <a:r>
              <a:rPr lang="de-DE"/>
              <a:t>Referent</a:t>
            </a:r>
          </a:p>
        </p:txBody>
      </p:sp>
      <p:sp>
        <p:nvSpPr>
          <p:cNvPr id="13" name="Inhaltsplatzhalter 2"/>
          <p:cNvSpPr>
            <a:spLocks noGrp="1"/>
          </p:cNvSpPr>
          <p:nvPr>
            <p:ph idx="15" hasCustomPrompt="1"/>
          </p:nvPr>
        </p:nvSpPr>
        <p:spPr>
          <a:xfrm>
            <a:off x="358775" y="3663260"/>
            <a:ext cx="8429625" cy="324553"/>
          </a:xfrm>
        </p:spPr>
        <p:txBody>
          <a:bodyPr>
            <a:normAutofit/>
          </a:bodyPr>
          <a:lstStyle>
            <a:lvl1pPr marL="0" indent="0">
              <a:buClr>
                <a:schemeClr val="accent6"/>
              </a:buClr>
              <a:buNone/>
              <a:defRPr sz="2000" b="1" baseline="0">
                <a:solidFill>
                  <a:schemeClr val="accent5"/>
                </a:solidFill>
              </a:defRPr>
            </a:lvl1pPr>
            <a:lvl2pPr marL="0" indent="0">
              <a:buClr>
                <a:schemeClr val="accent6"/>
              </a:buClr>
              <a:buNone/>
              <a:defRPr/>
            </a:lvl2pPr>
            <a:lvl3pPr marL="0" indent="0">
              <a:buClr>
                <a:schemeClr val="accent6"/>
              </a:buClr>
              <a:buNone/>
              <a:defRPr/>
            </a:lvl3pPr>
            <a:lvl4pPr marL="0" indent="0">
              <a:buClr>
                <a:schemeClr val="accent6"/>
              </a:buClr>
              <a:buNone/>
              <a:defRPr/>
            </a:lvl4pPr>
            <a:lvl5pPr marL="0" indent="0">
              <a:buClr>
                <a:schemeClr val="accent6"/>
              </a:buClr>
              <a:buNone/>
              <a:defRPr/>
            </a:lvl5pPr>
          </a:lstStyle>
          <a:p>
            <a:pPr lvl="0"/>
            <a:r>
              <a:rPr lang="de-DE"/>
              <a:t>Ort</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Inhaltsfolie">
    <p:spTree>
      <p:nvGrpSpPr>
        <p:cNvPr id="1" name=""/>
        <p:cNvGrpSpPr/>
        <p:nvPr/>
      </p:nvGrpSpPr>
      <p:grpSpPr>
        <a:xfrm>
          <a:off x="0" y="0"/>
          <a:ext cx="0" cy="0"/>
          <a:chOff x="0" y="0"/>
          <a:chExt cx="0" cy="0"/>
        </a:xfrm>
      </p:grpSpPr>
      <p:sp>
        <p:nvSpPr>
          <p:cNvPr id="3" name="Inhaltsplatzhalter 2"/>
          <p:cNvSpPr>
            <a:spLocks noGrp="1"/>
          </p:cNvSpPr>
          <p:nvPr>
            <p:ph idx="1"/>
          </p:nvPr>
        </p:nvSpPr>
        <p:spPr>
          <a:xfrm>
            <a:off x="360000" y="1738800"/>
            <a:ext cx="8423275" cy="3006328"/>
          </a:xfrm>
        </p:spPr>
        <p:txBody>
          <a:bodyPr/>
          <a:lstStyle>
            <a:lvl1pPr marL="0" indent="0">
              <a:buClr>
                <a:schemeClr val="accent6"/>
              </a:buClr>
              <a:buNone/>
              <a:defRPr/>
            </a:lvl1pPr>
            <a:lvl2pPr marL="0" indent="0">
              <a:buClr>
                <a:schemeClr val="accent6"/>
              </a:buClr>
              <a:buNone/>
              <a:defRPr/>
            </a:lvl2pPr>
            <a:lvl3pPr marL="0" indent="0">
              <a:buClr>
                <a:schemeClr val="accent6"/>
              </a:buClr>
              <a:buNone/>
              <a:defRPr/>
            </a:lvl3pPr>
            <a:lvl4pPr marL="0" indent="0">
              <a:buClr>
                <a:schemeClr val="accent6"/>
              </a:buClr>
              <a:buNone/>
              <a:defRPr/>
            </a:lvl4pPr>
            <a:lvl5pPr marL="0" indent="0">
              <a:buClr>
                <a:schemeClr val="accent6"/>
              </a:buClr>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7"/>
          <p:cNvSpPr>
            <a:spLocks noGrp="1" noChangeArrowheads="1"/>
          </p:cNvSpPr>
          <p:nvPr>
            <p:ph type="ftr" sz="quarter" idx="11"/>
          </p:nvPr>
        </p:nvSpPr>
        <p:spPr/>
        <p:txBody>
          <a:bodyPr/>
          <a:lstStyle>
            <a:lvl1pPr>
              <a:defRPr smtClean="0"/>
            </a:lvl1pPr>
          </a:lstStyle>
          <a:p>
            <a:r>
              <a:rPr lang="en-GB" dirty="0"/>
              <a:t>SOGNO Project Kick Off Meeting</a:t>
            </a:r>
            <a:endParaRPr lang="de-DE" dirty="0"/>
          </a:p>
        </p:txBody>
      </p:sp>
      <p:sp>
        <p:nvSpPr>
          <p:cNvPr id="6" name="Rectangle 78"/>
          <p:cNvSpPr>
            <a:spLocks noGrp="1" noChangeArrowheads="1"/>
          </p:cNvSpPr>
          <p:nvPr>
            <p:ph type="sldNum" sz="quarter" idx="12"/>
          </p:nvPr>
        </p:nvSpPr>
        <p:spPr/>
        <p:txBody>
          <a:bodyPr/>
          <a:lstStyle>
            <a:lvl1pPr>
              <a:defRPr dirty="0"/>
            </a:lvl1pPr>
          </a:lstStyle>
          <a:p>
            <a:pPr defTabSz="914400" eaLnBrk="0" fontAlgn="base" hangingPunct="0">
              <a:spcBef>
                <a:spcPct val="0"/>
              </a:spcBef>
              <a:spcAft>
                <a:spcPct val="0"/>
              </a:spcAft>
              <a:defRPr/>
            </a:pPr>
            <a:r>
              <a:rPr lang="de-DE" dirty="0"/>
              <a:t>Slide No. </a:t>
            </a:r>
            <a:fld id="{3FCB4FCA-B494-BA4E-9913-F9D3A727F08A}" type="slidenum">
              <a:rPr lang="de-DE" smtClean="0"/>
              <a:pPr defTabSz="914400" eaLnBrk="0" fontAlgn="base" hangingPunct="0">
                <a:spcBef>
                  <a:spcPct val="0"/>
                </a:spcBef>
                <a:spcAft>
                  <a:spcPct val="0"/>
                </a:spcAft>
                <a:defRPr/>
              </a:pPr>
              <a:t>‹#›</a:t>
            </a:fld>
            <a:endParaRPr lang="de-DE" dirty="0">
              <a:latin typeface="Arial" charset="0"/>
            </a:endParaRPr>
          </a:p>
        </p:txBody>
      </p:sp>
      <p:sp>
        <p:nvSpPr>
          <p:cNvPr id="7" name="Titel 6"/>
          <p:cNvSpPr>
            <a:spLocks noGrp="1"/>
          </p:cNvSpPr>
          <p:nvPr>
            <p:ph type="title" hasCustomPrompt="1"/>
          </p:nvPr>
        </p:nvSpPr>
        <p:spPr/>
        <p:txBody>
          <a:bodyPr/>
          <a:lstStyle>
            <a:lvl1pPr>
              <a:defRPr>
                <a:solidFill>
                  <a:schemeClr val="accent3"/>
                </a:solidFill>
              </a:defRPr>
            </a:lvl1pPr>
          </a:lstStyle>
          <a:p>
            <a:r>
              <a:rPr lang="de-DE"/>
              <a:t>Normal-Text</a:t>
            </a:r>
          </a:p>
        </p:txBody>
      </p:sp>
      <p:sp>
        <p:nvSpPr>
          <p:cNvPr id="10" name="Datumsplatzhalter 18"/>
          <p:cNvSpPr>
            <a:spLocks noGrp="1"/>
          </p:cNvSpPr>
          <p:nvPr>
            <p:ph type="dt" sz="half" idx="2"/>
          </p:nvPr>
        </p:nvSpPr>
        <p:spPr>
          <a:xfrm>
            <a:off x="360000" y="5011200"/>
            <a:ext cx="1144800" cy="93600"/>
          </a:xfrm>
          <a:prstGeom prst="rect">
            <a:avLst/>
          </a:prstGeom>
        </p:spPr>
        <p:txBody>
          <a:bodyPr vert="horz" lIns="0" tIns="0" rIns="0" bIns="0" rtlCol="0" anchor="ctr" anchorCtr="0"/>
          <a:lstStyle>
            <a:lvl1pPr algn="l">
              <a:defRPr sz="900">
                <a:solidFill>
                  <a:schemeClr val="tx1"/>
                </a:solidFill>
              </a:defRPr>
            </a:lvl1pPr>
          </a:lstStyle>
          <a:p>
            <a:fld id="{80E30AB1-AB90-4FC2-85BA-680556184C8B}" type="datetime1">
              <a:rPr lang="en-US" smtClean="0"/>
              <a:t>6/5/2018</a:t>
            </a:fld>
            <a:endParaRPr lang="de-DE"/>
          </a:p>
        </p:txBody>
      </p:sp>
      <p:pic>
        <p:nvPicPr>
          <p:cNvPr id="8" name="Picture 7">
            <a:extLst>
              <a:ext uri="{FF2B5EF4-FFF2-40B4-BE49-F238E27FC236}">
                <a16:creationId xmlns="" xmlns:a16="http://schemas.microsoft.com/office/drawing/2014/main" id="{F6CE7FA9-5BDA-48C0-908E-4720A978C767}"/>
              </a:ext>
            </a:extLst>
          </p:cNvPr>
          <p:cNvPicPr>
            <a:picLocks noChangeAspect="1"/>
          </p:cNvPicPr>
          <p:nvPr userDrawn="1"/>
        </p:nvPicPr>
        <p:blipFill>
          <a:blip r:embed="rId2"/>
          <a:stretch>
            <a:fillRect/>
          </a:stretch>
        </p:blipFill>
        <p:spPr>
          <a:xfrm>
            <a:off x="7611813" y="25396"/>
            <a:ext cx="1532186" cy="621506"/>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altsfolie">
    <p:spTree>
      <p:nvGrpSpPr>
        <p:cNvPr id="1" name=""/>
        <p:cNvGrpSpPr/>
        <p:nvPr/>
      </p:nvGrpSpPr>
      <p:grpSpPr>
        <a:xfrm>
          <a:off x="0" y="0"/>
          <a:ext cx="0" cy="0"/>
          <a:chOff x="0" y="0"/>
          <a:chExt cx="0" cy="0"/>
        </a:xfrm>
      </p:grpSpPr>
      <p:sp>
        <p:nvSpPr>
          <p:cNvPr id="3" name="Inhaltsplatzhalter 2"/>
          <p:cNvSpPr>
            <a:spLocks noGrp="1"/>
          </p:cNvSpPr>
          <p:nvPr>
            <p:ph idx="1"/>
          </p:nvPr>
        </p:nvSpPr>
        <p:spPr>
          <a:xfrm>
            <a:off x="360000" y="1738800"/>
            <a:ext cx="8423275" cy="3006328"/>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7"/>
          <p:cNvSpPr>
            <a:spLocks noGrp="1" noChangeArrowheads="1"/>
          </p:cNvSpPr>
          <p:nvPr>
            <p:ph type="ftr" sz="quarter" idx="11"/>
          </p:nvPr>
        </p:nvSpPr>
        <p:spPr/>
        <p:txBody>
          <a:bodyPr/>
          <a:lstStyle>
            <a:lvl1pPr>
              <a:defRPr smtClean="0"/>
            </a:lvl1pPr>
          </a:lstStyle>
          <a:p>
            <a:r>
              <a:rPr lang="en-GB"/>
              <a:t>RE-SERVE Project Meeting - Bucharest, June 21-22</a:t>
            </a:r>
            <a:endParaRPr lang="de-DE"/>
          </a:p>
        </p:txBody>
      </p:sp>
      <p:sp>
        <p:nvSpPr>
          <p:cNvPr id="6" name="Rectangle 78"/>
          <p:cNvSpPr>
            <a:spLocks noGrp="1" noChangeArrowheads="1"/>
          </p:cNvSpPr>
          <p:nvPr>
            <p:ph type="sldNum" sz="quarter" idx="12"/>
          </p:nvPr>
        </p:nvSpPr>
        <p:spPr/>
        <p:txBody>
          <a:bodyPr/>
          <a:lstStyle>
            <a:lvl1pPr>
              <a:defRPr dirty="0"/>
            </a:lvl1pPr>
          </a:lstStyle>
          <a:p>
            <a:pPr defTabSz="914400" eaLnBrk="0" fontAlgn="base" hangingPunct="0">
              <a:spcBef>
                <a:spcPct val="0"/>
              </a:spcBef>
              <a:spcAft>
                <a:spcPct val="0"/>
              </a:spcAft>
              <a:defRPr/>
            </a:pPr>
            <a:r>
              <a:rPr lang="de-DE"/>
              <a:t>Slide No. </a:t>
            </a:r>
            <a:fld id="{3FCB4FCA-B494-BA4E-9913-F9D3A727F08A}" type="slidenum">
              <a:rPr lang="de-DE" smtClean="0"/>
              <a:pPr defTabSz="914400" eaLnBrk="0" fontAlgn="base" hangingPunct="0">
                <a:spcBef>
                  <a:spcPct val="0"/>
                </a:spcBef>
                <a:spcAft>
                  <a:spcPct val="0"/>
                </a:spcAft>
                <a:defRPr/>
              </a:pPr>
              <a:t>‹#›</a:t>
            </a:fld>
            <a:r>
              <a:rPr lang="de-DE"/>
              <a:t>   © </a:t>
            </a:r>
            <a:r>
              <a:rPr lang="de-DE" dirty="0">
                <a:latin typeface="Arial" charset="0"/>
              </a:rPr>
              <a:t>RESERVE 2016 All rights reserved.</a:t>
            </a:r>
          </a:p>
        </p:txBody>
      </p:sp>
      <p:sp>
        <p:nvSpPr>
          <p:cNvPr id="7" name="Titel 6"/>
          <p:cNvSpPr>
            <a:spLocks noGrp="1"/>
          </p:cNvSpPr>
          <p:nvPr>
            <p:ph type="title" hasCustomPrompt="1"/>
          </p:nvPr>
        </p:nvSpPr>
        <p:spPr/>
        <p:txBody>
          <a:bodyPr/>
          <a:lstStyle>
            <a:lvl1pPr>
              <a:defRPr>
                <a:solidFill>
                  <a:schemeClr val="accent3"/>
                </a:solidFill>
              </a:defRPr>
            </a:lvl1pPr>
          </a:lstStyle>
          <a:p>
            <a:r>
              <a:rPr lang="de-DE"/>
              <a:t>Aufzählung</a:t>
            </a:r>
          </a:p>
        </p:txBody>
      </p:sp>
      <p:sp>
        <p:nvSpPr>
          <p:cNvPr id="10" name="Datumsplatzhalter 18"/>
          <p:cNvSpPr>
            <a:spLocks noGrp="1"/>
          </p:cNvSpPr>
          <p:nvPr>
            <p:ph type="dt" sz="half" idx="2"/>
          </p:nvPr>
        </p:nvSpPr>
        <p:spPr>
          <a:xfrm>
            <a:off x="360000" y="5011200"/>
            <a:ext cx="1144800" cy="93600"/>
          </a:xfrm>
          <a:prstGeom prst="rect">
            <a:avLst/>
          </a:prstGeom>
        </p:spPr>
        <p:txBody>
          <a:bodyPr vert="horz" lIns="0" tIns="0" rIns="0" bIns="0" rtlCol="0" anchor="ctr" anchorCtr="0"/>
          <a:lstStyle>
            <a:lvl1pPr algn="l">
              <a:defRPr sz="900">
                <a:solidFill>
                  <a:schemeClr val="tx1"/>
                </a:solidFill>
              </a:defRPr>
            </a:lvl1pPr>
          </a:lstStyle>
          <a:p>
            <a:fld id="{2C14C012-8ACC-4707-9345-ED93092C357C}" type="datetime1">
              <a:rPr lang="en-US" smtClean="0"/>
              <a:t>6/5/2018</a:t>
            </a:fld>
            <a:endParaRPr lang="de-DE"/>
          </a:p>
        </p:txBody>
      </p:sp>
      <p:pic>
        <p:nvPicPr>
          <p:cNvPr id="8" name="Picture 7">
            <a:extLst>
              <a:ext uri="{FF2B5EF4-FFF2-40B4-BE49-F238E27FC236}">
                <a16:creationId xmlns="" xmlns:a16="http://schemas.microsoft.com/office/drawing/2014/main" id="{F8F7071A-27F4-40A7-93C4-32A8E8118A59}"/>
              </a:ext>
            </a:extLst>
          </p:cNvPr>
          <p:cNvPicPr>
            <a:picLocks noChangeAspect="1"/>
          </p:cNvPicPr>
          <p:nvPr userDrawn="1"/>
        </p:nvPicPr>
        <p:blipFill>
          <a:blip r:embed="rId2"/>
          <a:stretch>
            <a:fillRect/>
          </a:stretch>
        </p:blipFill>
        <p:spPr>
          <a:xfrm>
            <a:off x="7488545" y="-7804"/>
            <a:ext cx="1633733" cy="662697"/>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Zwischentitel">
    <p:spTree>
      <p:nvGrpSpPr>
        <p:cNvPr id="1" name=""/>
        <p:cNvGrpSpPr/>
        <p:nvPr/>
      </p:nvGrpSpPr>
      <p:grpSpPr>
        <a:xfrm>
          <a:off x="0" y="0"/>
          <a:ext cx="0" cy="0"/>
          <a:chOff x="0" y="0"/>
          <a:chExt cx="0" cy="0"/>
        </a:xfrm>
      </p:grpSpPr>
      <p:sp>
        <p:nvSpPr>
          <p:cNvPr id="5" name="Rectangle 77"/>
          <p:cNvSpPr>
            <a:spLocks noGrp="1" noChangeArrowheads="1"/>
          </p:cNvSpPr>
          <p:nvPr>
            <p:ph type="ftr" sz="quarter" idx="11"/>
          </p:nvPr>
        </p:nvSpPr>
        <p:spPr/>
        <p:txBody>
          <a:bodyPr/>
          <a:lstStyle>
            <a:lvl1pPr>
              <a:defRPr smtClean="0"/>
            </a:lvl1pPr>
          </a:lstStyle>
          <a:p>
            <a:r>
              <a:rPr lang="en-GB"/>
              <a:t>RE-SERVE Project Meeting - Bucharest, June 21-22</a:t>
            </a:r>
            <a:endParaRPr lang="de-DE"/>
          </a:p>
        </p:txBody>
      </p:sp>
      <p:sp>
        <p:nvSpPr>
          <p:cNvPr id="6" name="Rectangle 78"/>
          <p:cNvSpPr>
            <a:spLocks noGrp="1" noChangeArrowheads="1"/>
          </p:cNvSpPr>
          <p:nvPr>
            <p:ph type="sldNum" sz="quarter" idx="12"/>
          </p:nvPr>
        </p:nvSpPr>
        <p:spPr/>
        <p:txBody>
          <a:bodyPr/>
          <a:lstStyle>
            <a:lvl1pPr>
              <a:defRPr/>
            </a:lvl1pPr>
          </a:lstStyle>
          <a:p>
            <a:pPr defTabSz="914400" eaLnBrk="0" fontAlgn="base" hangingPunct="0">
              <a:spcBef>
                <a:spcPct val="0"/>
              </a:spcBef>
              <a:spcAft>
                <a:spcPct val="0"/>
              </a:spcAft>
              <a:defRPr/>
            </a:pPr>
            <a:r>
              <a:rPr lang="de-DE"/>
              <a:t>Slide No. </a:t>
            </a:r>
            <a:fld id="{3FCB4FCA-B494-BA4E-9913-F9D3A727F08A}" type="slidenum">
              <a:rPr lang="de-DE" smtClean="0"/>
              <a:pPr defTabSz="914400" eaLnBrk="0" fontAlgn="base" hangingPunct="0">
                <a:spcBef>
                  <a:spcPct val="0"/>
                </a:spcBef>
                <a:spcAft>
                  <a:spcPct val="0"/>
                </a:spcAft>
                <a:defRPr/>
              </a:pPr>
              <a:t>‹#›</a:t>
            </a:fld>
            <a:r>
              <a:rPr lang="de-DE"/>
              <a:t>   © </a:t>
            </a:r>
            <a:r>
              <a:rPr lang="de-DE" dirty="0">
                <a:latin typeface="Arial" charset="0"/>
              </a:rPr>
              <a:t>RESERVE 2016 All rights reserved.</a:t>
            </a:r>
          </a:p>
        </p:txBody>
      </p:sp>
      <p:sp>
        <p:nvSpPr>
          <p:cNvPr id="4" name="Datumsplatzhalter 18"/>
          <p:cNvSpPr>
            <a:spLocks noGrp="1"/>
          </p:cNvSpPr>
          <p:nvPr>
            <p:ph type="dt" sz="half" idx="2"/>
          </p:nvPr>
        </p:nvSpPr>
        <p:spPr>
          <a:xfrm>
            <a:off x="360000" y="5011200"/>
            <a:ext cx="1144800" cy="93600"/>
          </a:xfrm>
          <a:prstGeom prst="rect">
            <a:avLst/>
          </a:prstGeom>
        </p:spPr>
        <p:txBody>
          <a:bodyPr vert="horz" lIns="0" tIns="0" rIns="0" bIns="0" rtlCol="0" anchor="ctr" anchorCtr="0"/>
          <a:lstStyle>
            <a:lvl1pPr algn="l">
              <a:defRPr sz="900">
                <a:solidFill>
                  <a:schemeClr val="tx1"/>
                </a:solidFill>
              </a:defRPr>
            </a:lvl1pPr>
          </a:lstStyle>
          <a:p>
            <a:fld id="{9855871D-BAC9-4048-96E4-1730269F55DE}" type="datetime1">
              <a:rPr lang="en-US" smtClean="0"/>
              <a:t>6/5/2018</a:t>
            </a:fld>
            <a:endParaRPr lang="de-DE"/>
          </a:p>
        </p:txBody>
      </p:sp>
      <p:sp>
        <p:nvSpPr>
          <p:cNvPr id="9" name="Textplatzhalter 7"/>
          <p:cNvSpPr>
            <a:spLocks noGrp="1"/>
          </p:cNvSpPr>
          <p:nvPr>
            <p:ph type="body" sz="quarter" idx="14" hasCustomPrompt="1"/>
          </p:nvPr>
        </p:nvSpPr>
        <p:spPr>
          <a:xfrm>
            <a:off x="1418400" y="1663700"/>
            <a:ext cx="6307200" cy="1174883"/>
          </a:xfrm>
          <a:solidFill>
            <a:schemeClr val="bg1"/>
          </a:solidFill>
          <a:ln w="36000">
            <a:solidFill>
              <a:schemeClr val="accent5"/>
            </a:solidFill>
          </a:ln>
        </p:spPr>
        <p:txBody>
          <a:bodyPr wrap="square" lIns="216000" tIns="216000" rIns="216000" bIns="216000">
            <a:spAutoFit/>
          </a:bodyPr>
          <a:lstStyle>
            <a:lvl1pPr algn="ctr">
              <a:buNone/>
              <a:defRPr sz="2400" b="1" cap="none">
                <a:solidFill>
                  <a:schemeClr val="accent4"/>
                </a:solidFill>
              </a:defRPr>
            </a:lvl1pPr>
          </a:lstStyle>
          <a:p>
            <a:pPr lvl="0"/>
            <a:r>
              <a:rPr lang="de-DE" dirty="0"/>
              <a:t>Textbox </a:t>
            </a:r>
            <a:br>
              <a:rPr lang="de-DE" dirty="0"/>
            </a:br>
            <a:r>
              <a:rPr lang="de-DE" dirty="0"/>
              <a:t>mehrzeilig</a:t>
            </a:r>
          </a:p>
        </p:txBody>
      </p:sp>
      <p:sp>
        <p:nvSpPr>
          <p:cNvPr id="10" name="Inhaltsplatzhalter 2"/>
          <p:cNvSpPr>
            <a:spLocks noGrp="1"/>
          </p:cNvSpPr>
          <p:nvPr>
            <p:ph idx="1" hasCustomPrompt="1"/>
          </p:nvPr>
        </p:nvSpPr>
        <p:spPr>
          <a:xfrm>
            <a:off x="360000" y="3348432"/>
            <a:ext cx="8423275" cy="1406236"/>
          </a:xfrm>
        </p:spPr>
        <p:txBody>
          <a:bodyPr/>
          <a:lstStyle>
            <a:lvl1pPr marL="0">
              <a:buClr>
                <a:schemeClr val="accent6"/>
              </a:buClr>
              <a:buNone/>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e-DE"/>
              <a:t>Text</a:t>
            </a:r>
          </a:p>
          <a:p>
            <a:pPr lvl="0"/>
            <a:r>
              <a:rPr lang="de-DE"/>
              <a:t>Text</a:t>
            </a:r>
          </a:p>
          <a:p>
            <a:pPr lvl="0"/>
            <a:r>
              <a:rPr lang="de-DE"/>
              <a:t>Text</a:t>
            </a:r>
          </a:p>
        </p:txBody>
      </p:sp>
      <p:pic>
        <p:nvPicPr>
          <p:cNvPr id="7" name="Picture 6">
            <a:extLst>
              <a:ext uri="{FF2B5EF4-FFF2-40B4-BE49-F238E27FC236}">
                <a16:creationId xmlns="" xmlns:a16="http://schemas.microsoft.com/office/drawing/2014/main" id="{71E32DB5-817D-4BB9-90E2-8734506C7FB8}"/>
              </a:ext>
            </a:extLst>
          </p:cNvPr>
          <p:cNvPicPr>
            <a:picLocks noChangeAspect="1"/>
          </p:cNvPicPr>
          <p:nvPr userDrawn="1"/>
        </p:nvPicPr>
        <p:blipFill>
          <a:blip r:embed="rId2"/>
          <a:stretch>
            <a:fillRect/>
          </a:stretch>
        </p:blipFill>
        <p:spPr>
          <a:xfrm>
            <a:off x="14328" y="0"/>
            <a:ext cx="1600913" cy="649384"/>
          </a:xfrm>
          <a:prstGeom prst="rect">
            <a:avLst/>
          </a:prstGeom>
        </p:spPr>
      </p:pic>
      <p:pic>
        <p:nvPicPr>
          <p:cNvPr id="8" name="Imagine 405"/>
          <p:cNvPicPr/>
          <p:nvPr userDrawn="1"/>
        </p:nvPicPr>
        <p:blipFill>
          <a:blip r:embed="rId3" cstate="print">
            <a:extLst>
              <a:ext uri="{28A0092B-C50C-407E-A947-70E740481C1C}">
                <a14:useLocalDpi xmlns:a14="http://schemas.microsoft.com/office/drawing/2010/main" val="0"/>
              </a:ext>
            </a:extLst>
          </a:blip>
          <a:stretch>
            <a:fillRect/>
          </a:stretch>
        </p:blipFill>
        <p:spPr>
          <a:xfrm>
            <a:off x="6638544" y="36577"/>
            <a:ext cx="2316733" cy="566928"/>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a:t>Überschrift und Bild</a:t>
            </a:r>
          </a:p>
        </p:txBody>
      </p:sp>
      <p:sp>
        <p:nvSpPr>
          <p:cNvPr id="3" name="Fußzeilenplatzhalter 2"/>
          <p:cNvSpPr>
            <a:spLocks noGrp="1"/>
          </p:cNvSpPr>
          <p:nvPr>
            <p:ph type="ftr" sz="quarter" idx="10"/>
          </p:nvPr>
        </p:nvSpPr>
        <p:spPr/>
        <p:txBody>
          <a:bodyPr/>
          <a:lstStyle/>
          <a:p>
            <a:r>
              <a:rPr lang="en-GB"/>
              <a:t>RE-SERVE Project Meeting - Bucharest, June 21-22</a:t>
            </a:r>
            <a:endParaRPr lang="de-DE"/>
          </a:p>
        </p:txBody>
      </p:sp>
      <p:sp>
        <p:nvSpPr>
          <p:cNvPr id="4" name="Foliennummernplatzhalter 3"/>
          <p:cNvSpPr>
            <a:spLocks noGrp="1"/>
          </p:cNvSpPr>
          <p:nvPr>
            <p:ph type="sldNum" sz="quarter" idx="11"/>
          </p:nvPr>
        </p:nvSpPr>
        <p:spPr/>
        <p:txBody>
          <a:bodyPr/>
          <a:lstStyle/>
          <a:p>
            <a:pPr defTabSz="914400" eaLnBrk="0" fontAlgn="base" hangingPunct="0">
              <a:spcBef>
                <a:spcPct val="0"/>
              </a:spcBef>
              <a:spcAft>
                <a:spcPct val="0"/>
              </a:spcAft>
              <a:defRPr/>
            </a:pPr>
            <a:r>
              <a:rPr lang="de-DE"/>
              <a:t>Slide No. </a:t>
            </a:r>
            <a:fld id="{3FCB4FCA-B494-BA4E-9913-F9D3A727F08A}" type="slidenum">
              <a:rPr lang="de-DE"/>
              <a:pPr defTabSz="914400" eaLnBrk="0" fontAlgn="base" hangingPunct="0">
                <a:spcBef>
                  <a:spcPct val="0"/>
                </a:spcBef>
                <a:spcAft>
                  <a:spcPct val="0"/>
                </a:spcAft>
                <a:defRPr/>
              </a:pPr>
              <a:t>‹#›</a:t>
            </a:fld>
            <a:r>
              <a:rPr lang="de-DE"/>
              <a:t>   © RESERVE 2016 All rights reserved.</a:t>
            </a:r>
          </a:p>
        </p:txBody>
      </p:sp>
      <p:sp>
        <p:nvSpPr>
          <p:cNvPr id="5" name="Datumsplatzhalter 4"/>
          <p:cNvSpPr>
            <a:spLocks noGrp="1"/>
          </p:cNvSpPr>
          <p:nvPr>
            <p:ph type="dt" sz="half" idx="12"/>
          </p:nvPr>
        </p:nvSpPr>
        <p:spPr/>
        <p:txBody>
          <a:bodyPr/>
          <a:lstStyle/>
          <a:p>
            <a:fld id="{DFF9425E-CC52-447D-B4ED-E68A378A6CFD}" type="datetime1">
              <a:rPr lang="en-US" smtClean="0"/>
              <a:t>6/5/2018</a:t>
            </a:fld>
            <a:endParaRPr lang="de-DE"/>
          </a:p>
        </p:txBody>
      </p:sp>
      <p:sp>
        <p:nvSpPr>
          <p:cNvPr id="7" name="Bildplatzhalter 6"/>
          <p:cNvSpPr>
            <a:spLocks noGrp="1"/>
          </p:cNvSpPr>
          <p:nvPr>
            <p:ph type="pic" sz="quarter" idx="13"/>
          </p:nvPr>
        </p:nvSpPr>
        <p:spPr>
          <a:xfrm>
            <a:off x="358774" y="1738800"/>
            <a:ext cx="8424000" cy="3006000"/>
          </a:xfrm>
        </p:spPr>
        <p:txBody>
          <a:bodyPr/>
          <a:lstStyle/>
          <a:p>
            <a:r>
              <a:rPr lang="de-DE"/>
              <a:t>Bild durch Klicken auf Symbol hinzufügen</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pic>
        <p:nvPicPr>
          <p:cNvPr id="4" name="Bild 3" descr="Schlusseite.jpg"/>
          <p:cNvPicPr>
            <a:picLocks noChangeAspect="1"/>
          </p:cNvPicPr>
          <p:nvPr userDrawn="1"/>
        </p:nvPicPr>
        <p:blipFill>
          <a:blip r:embed="rId2"/>
          <a:stretch>
            <a:fillRect/>
          </a:stretch>
        </p:blipFill>
        <p:spPr>
          <a:xfrm>
            <a:off x="15785" y="0"/>
            <a:ext cx="9112429" cy="4838700"/>
          </a:xfrm>
          <a:prstGeom prst="rect">
            <a:avLst/>
          </a:prstGeom>
        </p:spPr>
      </p:pic>
      <p:sp>
        <p:nvSpPr>
          <p:cNvPr id="3" name="Textfeld 2"/>
          <p:cNvSpPr txBox="1"/>
          <p:nvPr userDrawn="1"/>
        </p:nvSpPr>
        <p:spPr>
          <a:xfrm>
            <a:off x="10020300" y="4267200"/>
            <a:ext cx="184666" cy="369332"/>
          </a:xfrm>
          <a:prstGeom prst="rect">
            <a:avLst/>
          </a:prstGeom>
          <a:noFill/>
        </p:spPr>
        <p:txBody>
          <a:bodyPr wrap="none" rtlCol="0">
            <a:spAutoFit/>
          </a:bodyPr>
          <a:lstStyle/>
          <a:p>
            <a:r>
              <a:rPr lang="de-DE"/>
              <a:t> </a:t>
            </a:r>
          </a:p>
        </p:txBody>
      </p:sp>
    </p:spTree>
    <p:extLst>
      <p:ext uri="{BB962C8B-B14F-4D97-AF65-F5344CB8AC3E}">
        <p14:creationId xmlns:p14="http://schemas.microsoft.com/office/powerpoint/2010/main" val="19928349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58775" y="946548"/>
            <a:ext cx="8421688" cy="62150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dirty="0"/>
              <a:t>Aufzählungen</a:t>
            </a:r>
          </a:p>
        </p:txBody>
      </p:sp>
      <p:sp>
        <p:nvSpPr>
          <p:cNvPr id="1080" name="Rectangle 56"/>
          <p:cNvSpPr>
            <a:spLocks noChangeArrowheads="1"/>
          </p:cNvSpPr>
          <p:nvPr/>
        </p:nvSpPr>
        <p:spPr bwMode="auto">
          <a:xfrm>
            <a:off x="0" y="0"/>
            <a:ext cx="9144000" cy="5143500"/>
          </a:xfrm>
          <a:prstGeom prst="rect">
            <a:avLst/>
          </a:prstGeom>
          <a:noFill/>
          <a:ln w="9525">
            <a:noFill/>
            <a:miter lim="800000"/>
            <a:headEnd/>
            <a:tailEnd/>
          </a:ln>
          <a:effectLst/>
        </p:spPr>
        <p:txBody>
          <a:bodyPr wrap="none" anchor="ctr">
            <a:prstTxWarp prst="textNoShape">
              <a:avLst/>
            </a:prstTxWarp>
          </a:bodyPr>
          <a:lstStyle/>
          <a:p>
            <a:pPr>
              <a:defRPr/>
            </a:pPr>
            <a:endParaRPr lang="de-DE"/>
          </a:p>
        </p:txBody>
      </p:sp>
      <p:sp>
        <p:nvSpPr>
          <p:cNvPr id="1101" name="Rectangle 77"/>
          <p:cNvSpPr>
            <a:spLocks noGrp="1" noChangeArrowheads="1"/>
          </p:cNvSpPr>
          <p:nvPr>
            <p:ph type="ftr" sz="quarter" idx="3"/>
          </p:nvPr>
        </p:nvSpPr>
        <p:spPr bwMode="auto">
          <a:xfrm>
            <a:off x="1676400" y="5011200"/>
            <a:ext cx="3240088" cy="93600"/>
          </a:xfrm>
          <a:prstGeom prst="rect">
            <a:avLst/>
          </a:prstGeom>
          <a:noFill/>
          <a:ln w="7239">
            <a:noFill/>
            <a:miter lim="800000"/>
            <a:headEnd/>
            <a:tailEnd/>
          </a:ln>
          <a:effectLst/>
        </p:spPr>
        <p:txBody>
          <a:bodyPr vert="horz" wrap="none" lIns="0" tIns="0" rIns="0" bIns="0" numCol="1" anchor="ctr" anchorCtr="0" compatLnSpc="1">
            <a:prstTxWarp prst="textNoShape">
              <a:avLst/>
            </a:prstTxWarp>
          </a:bodyPr>
          <a:lstStyle>
            <a:lvl1pPr algn="l">
              <a:defRPr sz="900" dirty="0" smtClean="0">
                <a:solidFill>
                  <a:srgbClr val="222937"/>
                </a:solidFill>
              </a:defRPr>
            </a:lvl1pPr>
          </a:lstStyle>
          <a:p>
            <a:r>
              <a:rPr lang="en-GB"/>
              <a:t>RE-SERVE Project Meeting - Bucharest, June 21-22</a:t>
            </a:r>
            <a:endParaRPr lang="de-DE"/>
          </a:p>
        </p:txBody>
      </p:sp>
      <p:sp>
        <p:nvSpPr>
          <p:cNvPr id="1102" name="Rectangle 78"/>
          <p:cNvSpPr>
            <a:spLocks noGrp="1" noChangeArrowheads="1"/>
          </p:cNvSpPr>
          <p:nvPr>
            <p:ph type="sldNum" sz="quarter" idx="4"/>
          </p:nvPr>
        </p:nvSpPr>
        <p:spPr bwMode="auto">
          <a:xfrm>
            <a:off x="6019271" y="5011200"/>
            <a:ext cx="2769129" cy="93600"/>
          </a:xfrm>
          <a:prstGeom prst="rect">
            <a:avLst/>
          </a:prstGeom>
          <a:noFill/>
          <a:ln w="7239">
            <a:noFill/>
            <a:miter lim="800000"/>
            <a:headEnd/>
            <a:tailEnd/>
          </a:ln>
          <a:effectLst/>
        </p:spPr>
        <p:txBody>
          <a:bodyPr vert="horz" wrap="none" lIns="0" tIns="0" rIns="0" bIns="0" numCol="1" anchor="ctr" anchorCtr="0" compatLnSpc="1">
            <a:prstTxWarp prst="textNoShape">
              <a:avLst/>
            </a:prstTxWarp>
          </a:bodyPr>
          <a:lstStyle>
            <a:lvl1pPr algn="r">
              <a:defRPr sz="900" dirty="0" smtClean="0">
                <a:solidFill>
                  <a:srgbClr val="222937"/>
                </a:solidFill>
              </a:defRPr>
            </a:lvl1pPr>
          </a:lstStyle>
          <a:p>
            <a:pPr defTabSz="914400" eaLnBrk="0" fontAlgn="base" hangingPunct="0">
              <a:spcBef>
                <a:spcPct val="0"/>
              </a:spcBef>
              <a:spcAft>
                <a:spcPct val="0"/>
              </a:spcAft>
              <a:defRPr/>
            </a:pPr>
            <a:r>
              <a:rPr lang="de-DE"/>
              <a:t>Slide No. </a:t>
            </a:r>
            <a:fld id="{3FCB4FCA-B494-BA4E-9913-F9D3A727F08A}" type="slidenum">
              <a:rPr lang="de-DE"/>
              <a:pPr defTabSz="914400" eaLnBrk="0" fontAlgn="base" hangingPunct="0">
                <a:spcBef>
                  <a:spcPct val="0"/>
                </a:spcBef>
                <a:spcAft>
                  <a:spcPct val="0"/>
                </a:spcAft>
                <a:defRPr/>
              </a:pPr>
              <a:t>‹#›</a:t>
            </a:fld>
            <a:r>
              <a:rPr lang="de-DE"/>
              <a:t>   © RESERVE 2016 All rights reserved.</a:t>
            </a:r>
          </a:p>
        </p:txBody>
      </p:sp>
      <p:sp>
        <p:nvSpPr>
          <p:cNvPr id="1033" name="Rectangle 3"/>
          <p:cNvSpPr>
            <a:spLocks noGrp="1" noChangeArrowheads="1"/>
          </p:cNvSpPr>
          <p:nvPr>
            <p:ph type="body" idx="1"/>
          </p:nvPr>
        </p:nvSpPr>
        <p:spPr bwMode="auto">
          <a:xfrm>
            <a:off x="358776" y="1737123"/>
            <a:ext cx="8423275" cy="30063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 </a:t>
            </a:r>
          </a:p>
        </p:txBody>
      </p:sp>
      <p:sp>
        <p:nvSpPr>
          <p:cNvPr id="19" name="Datumsplatzhalter 18"/>
          <p:cNvSpPr>
            <a:spLocks noGrp="1"/>
          </p:cNvSpPr>
          <p:nvPr>
            <p:ph type="dt" sz="half" idx="2"/>
          </p:nvPr>
        </p:nvSpPr>
        <p:spPr>
          <a:xfrm>
            <a:off x="360000" y="5011200"/>
            <a:ext cx="1144800" cy="93600"/>
          </a:xfrm>
          <a:prstGeom prst="rect">
            <a:avLst/>
          </a:prstGeom>
        </p:spPr>
        <p:txBody>
          <a:bodyPr vert="horz" lIns="0" tIns="0" rIns="0" bIns="0" rtlCol="0" anchor="ctr" anchorCtr="0"/>
          <a:lstStyle>
            <a:lvl1pPr algn="l">
              <a:defRPr sz="900">
                <a:solidFill>
                  <a:schemeClr val="tx1"/>
                </a:solidFill>
              </a:defRPr>
            </a:lvl1pPr>
          </a:lstStyle>
          <a:p>
            <a:fld id="{265BE431-B31C-43D3-BD80-A04452836578}" type="datetime1">
              <a:rPr lang="en-US" smtClean="0"/>
              <a:t>6/5/2018</a:t>
            </a:fld>
            <a:endParaRPr lang="de-DE"/>
          </a:p>
        </p:txBody>
      </p:sp>
      <p:cxnSp>
        <p:nvCxnSpPr>
          <p:cNvPr id="15" name="Gerade Verbindung 14"/>
          <p:cNvCxnSpPr/>
          <p:nvPr userDrawn="1"/>
        </p:nvCxnSpPr>
        <p:spPr bwMode="auto">
          <a:xfrm>
            <a:off x="0" y="648000"/>
            <a:ext cx="9144000" cy="1588"/>
          </a:xfrm>
          <a:prstGeom prst="line">
            <a:avLst/>
          </a:prstGeom>
          <a:ln w="10800" cap="flat" cmpd="sng" algn="ctr">
            <a:solidFill>
              <a:schemeClr val="accent5"/>
            </a:solidFill>
            <a:prstDash val="solid"/>
            <a:round/>
            <a:headEnd type="none"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6" name="Gerade Verbindung 15"/>
          <p:cNvCxnSpPr/>
          <p:nvPr userDrawn="1"/>
        </p:nvCxnSpPr>
        <p:spPr bwMode="auto">
          <a:xfrm>
            <a:off x="0" y="4968000"/>
            <a:ext cx="9144000" cy="1588"/>
          </a:xfrm>
          <a:prstGeom prst="line">
            <a:avLst/>
          </a:prstGeom>
          <a:ln w="10800" cap="flat" cmpd="sng" algn="ctr">
            <a:solidFill>
              <a:schemeClr val="accent5"/>
            </a:solidFill>
            <a:prstDash val="solid"/>
            <a:round/>
            <a:headEnd type="none" w="med" len="med"/>
            <a:tailEnd type="none" w="med" len="med"/>
          </a:ln>
          <a:effectLst/>
        </p:spPr>
        <p:style>
          <a:lnRef idx="2">
            <a:schemeClr val="accent5"/>
          </a:lnRef>
          <a:fillRef idx="0">
            <a:schemeClr val="accent5"/>
          </a:fillRef>
          <a:effectRef idx="1">
            <a:schemeClr val="accent5"/>
          </a:effectRef>
          <a:fontRef idx="minor">
            <a:schemeClr val="tx1"/>
          </a:fontRef>
        </p:style>
      </p:cxnSp>
    </p:spTree>
  </p:cSld>
  <p:clrMap bg1="lt1" tx1="dk1" bg2="lt2" tx2="dk2" accent1="accent1" accent2="accent2" accent3="accent3" accent4="accent4" accent5="accent5" accent6="accent6" hlink="hlink" folHlink="folHlink"/>
  <p:sldLayoutIdLst>
    <p:sldLayoutId id="2147483675" r:id="rId1"/>
    <p:sldLayoutId id="2147483688" r:id="rId2"/>
    <p:sldLayoutId id="2147483679" r:id="rId3"/>
    <p:sldLayoutId id="2147483673" r:id="rId4"/>
    <p:sldLayoutId id="2147483678" r:id="rId5"/>
    <p:sldLayoutId id="2147483676" r:id="rId6"/>
    <p:sldLayoutId id="2147483687" r:id="rId7"/>
  </p:sldLayoutIdLst>
  <p:transition/>
  <p:hf hdr="0"/>
  <p:txStyles>
    <p:titleStyle>
      <a:lvl1pPr algn="l" defTabSz="915988" rtl="0" eaLnBrk="1" fontAlgn="base" hangingPunct="1">
        <a:spcBef>
          <a:spcPct val="0"/>
        </a:spcBef>
        <a:spcAft>
          <a:spcPct val="0"/>
        </a:spcAft>
        <a:defRPr sz="2400" b="1" cap="all">
          <a:solidFill>
            <a:schemeClr val="accent3"/>
          </a:solidFill>
          <a:latin typeface="+mj-lt"/>
          <a:ea typeface="ＭＳ Ｐゴシック" charset="-128"/>
          <a:cs typeface="ＭＳ Ｐゴシック" charset="-128"/>
        </a:defRPr>
      </a:lvl1pPr>
      <a:lvl2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2pPr>
      <a:lvl3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3pPr>
      <a:lvl4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4pPr>
      <a:lvl5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5pPr>
      <a:lvl6pPr marL="457200" algn="l" defTabSz="915988" rtl="0" eaLnBrk="1" fontAlgn="base" hangingPunct="1">
        <a:spcBef>
          <a:spcPct val="0"/>
        </a:spcBef>
        <a:spcAft>
          <a:spcPct val="0"/>
        </a:spcAft>
        <a:defRPr sz="2400" b="1">
          <a:solidFill>
            <a:schemeClr val="tx1"/>
          </a:solidFill>
          <a:latin typeface="Arial" charset="0"/>
        </a:defRPr>
      </a:lvl6pPr>
      <a:lvl7pPr marL="914400" algn="l" defTabSz="915988" rtl="0" eaLnBrk="1" fontAlgn="base" hangingPunct="1">
        <a:spcBef>
          <a:spcPct val="0"/>
        </a:spcBef>
        <a:spcAft>
          <a:spcPct val="0"/>
        </a:spcAft>
        <a:defRPr sz="2400" b="1">
          <a:solidFill>
            <a:schemeClr val="tx1"/>
          </a:solidFill>
          <a:latin typeface="Arial" charset="0"/>
        </a:defRPr>
      </a:lvl7pPr>
      <a:lvl8pPr marL="1371600" algn="l" defTabSz="915988" rtl="0" eaLnBrk="1" fontAlgn="base" hangingPunct="1">
        <a:spcBef>
          <a:spcPct val="0"/>
        </a:spcBef>
        <a:spcAft>
          <a:spcPct val="0"/>
        </a:spcAft>
        <a:defRPr sz="2400" b="1">
          <a:solidFill>
            <a:schemeClr val="tx1"/>
          </a:solidFill>
          <a:latin typeface="Arial" charset="0"/>
        </a:defRPr>
      </a:lvl8pPr>
      <a:lvl9pPr marL="1828800" algn="l" defTabSz="915988" rtl="0" eaLnBrk="1" fontAlgn="base" hangingPunct="1">
        <a:spcBef>
          <a:spcPct val="0"/>
        </a:spcBef>
        <a:spcAft>
          <a:spcPct val="0"/>
        </a:spcAft>
        <a:defRPr sz="2400" b="1">
          <a:solidFill>
            <a:schemeClr val="tx1"/>
          </a:solidFill>
          <a:latin typeface="Arial" charset="0"/>
        </a:defRPr>
      </a:lvl9pPr>
    </p:titleStyle>
    <p:bodyStyle>
      <a:lvl1pPr marL="190500" indent="-190500" algn="l" defTabSz="915988" rtl="0" eaLnBrk="1" fontAlgn="base" hangingPunct="1">
        <a:spcBef>
          <a:spcPct val="20000"/>
        </a:spcBef>
        <a:spcAft>
          <a:spcPct val="20000"/>
        </a:spcAft>
        <a:buClr>
          <a:schemeClr val="accent6"/>
        </a:buClr>
        <a:buChar char="•"/>
        <a:defRPr sz="2000">
          <a:solidFill>
            <a:schemeClr val="tx1"/>
          </a:solidFill>
          <a:latin typeface="+mn-lt"/>
          <a:ea typeface="ＭＳ Ｐゴシック" charset="-128"/>
          <a:cs typeface="ＭＳ Ｐゴシック" charset="-128"/>
        </a:defRPr>
      </a:lvl1pPr>
      <a:lvl2pPr marL="476250" indent="-95250" algn="l" defTabSz="915988" rtl="0" eaLnBrk="1" fontAlgn="base" hangingPunct="1">
        <a:spcBef>
          <a:spcPct val="20000"/>
        </a:spcBef>
        <a:spcAft>
          <a:spcPct val="20000"/>
        </a:spcAft>
        <a:buClr>
          <a:schemeClr val="accent6"/>
        </a:buClr>
        <a:buFont typeface="Times" charset="0"/>
        <a:buChar char="-"/>
        <a:defRPr>
          <a:solidFill>
            <a:schemeClr val="tx1"/>
          </a:solidFill>
          <a:latin typeface="+mn-lt"/>
          <a:ea typeface="ＭＳ Ｐゴシック" charset="-128"/>
        </a:defRPr>
      </a:lvl2pPr>
      <a:lvl3pPr marL="762000" indent="-95250" algn="l" defTabSz="915988" rtl="0" eaLnBrk="1" fontAlgn="base" hangingPunct="1">
        <a:spcBef>
          <a:spcPct val="20000"/>
        </a:spcBef>
        <a:spcAft>
          <a:spcPct val="20000"/>
        </a:spcAft>
        <a:buClr>
          <a:schemeClr val="accent6"/>
        </a:buClr>
        <a:buChar char="•"/>
        <a:defRPr sz="1600">
          <a:solidFill>
            <a:schemeClr val="tx1"/>
          </a:solidFill>
          <a:latin typeface="+mn-lt"/>
          <a:ea typeface="ＭＳ Ｐゴシック" charset="-128"/>
        </a:defRPr>
      </a:lvl3pPr>
      <a:lvl4pPr marL="1047750" indent="-95250" algn="l" defTabSz="915988" rtl="0" eaLnBrk="1" fontAlgn="base" hangingPunct="1">
        <a:spcBef>
          <a:spcPct val="20000"/>
        </a:spcBef>
        <a:spcAft>
          <a:spcPct val="20000"/>
        </a:spcAft>
        <a:buClr>
          <a:schemeClr val="accent6"/>
        </a:buClr>
        <a:buChar char="-"/>
        <a:defRPr sz="1400">
          <a:solidFill>
            <a:schemeClr val="tx1"/>
          </a:solidFill>
          <a:latin typeface="+mn-lt"/>
          <a:ea typeface="ＭＳ Ｐゴシック" charset="-128"/>
        </a:defRPr>
      </a:lvl4pPr>
      <a:lvl5pPr marL="1333500" indent="-95250" algn="l" defTabSz="915988" rtl="0" eaLnBrk="1" fontAlgn="base" hangingPunct="1">
        <a:spcBef>
          <a:spcPct val="20000"/>
        </a:spcBef>
        <a:spcAft>
          <a:spcPct val="20000"/>
        </a:spcAft>
        <a:buClr>
          <a:schemeClr val="accent6"/>
        </a:buClr>
        <a:buChar char="•"/>
        <a:defRPr sz="1200">
          <a:solidFill>
            <a:schemeClr val="tx1"/>
          </a:solidFill>
          <a:latin typeface="+mn-lt"/>
          <a:ea typeface="ＭＳ Ｐゴシック" charset="-128"/>
        </a:defRPr>
      </a:lvl5pPr>
      <a:lvl6pPr marL="17907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6pPr>
      <a:lvl7pPr marL="22479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7pPr>
      <a:lvl8pPr marL="27051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8pPr>
      <a:lvl9pPr marL="31623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914400" eaLnBrk="0" fontAlgn="base" hangingPunct="0">
              <a:spcBef>
                <a:spcPct val="0"/>
              </a:spcBef>
              <a:spcAft>
                <a:spcPct val="0"/>
              </a:spcAft>
              <a:defRPr/>
            </a:pPr>
            <a:r>
              <a:rPr lang="de-DE" dirty="0"/>
              <a:t>Slide No. </a:t>
            </a:r>
            <a:fld id="{3FCB4FCA-B494-BA4E-9913-F9D3A727F08A}" type="slidenum">
              <a:rPr lang="de-DE" smtClean="0"/>
              <a:pPr defTabSz="914400" eaLnBrk="0" fontAlgn="base" hangingPunct="0">
                <a:spcBef>
                  <a:spcPct val="0"/>
                </a:spcBef>
                <a:spcAft>
                  <a:spcPct val="0"/>
                </a:spcAft>
                <a:defRPr/>
              </a:pPr>
              <a:t>1</a:t>
            </a:fld>
            <a:r>
              <a:rPr lang="de-DE" dirty="0"/>
              <a:t> </a:t>
            </a:r>
            <a:endParaRPr lang="de-DE" dirty="0">
              <a:latin typeface="Arial" charset="0"/>
            </a:endParaRPr>
          </a:p>
        </p:txBody>
      </p:sp>
      <p:sp>
        <p:nvSpPr>
          <p:cNvPr id="4" name="Datumsplatzhalter 3"/>
          <p:cNvSpPr>
            <a:spLocks noGrp="1"/>
          </p:cNvSpPr>
          <p:nvPr>
            <p:ph type="dt" sz="half" idx="2"/>
          </p:nvPr>
        </p:nvSpPr>
        <p:spPr/>
        <p:txBody>
          <a:bodyPr/>
          <a:lstStyle/>
          <a:p>
            <a:fld id="{F80F08E1-1DC1-4D9E-854B-36C957F2E0D2}" type="datetime1">
              <a:rPr lang="en-US" smtClean="0"/>
              <a:t>6/5/2018</a:t>
            </a:fld>
            <a:endParaRPr lang="de-DE" dirty="0"/>
          </a:p>
        </p:txBody>
      </p:sp>
      <p:sp>
        <p:nvSpPr>
          <p:cNvPr id="8" name="4 Marcador de pie de página"/>
          <p:cNvSpPr txBox="1">
            <a:spLocks/>
          </p:cNvSpPr>
          <p:nvPr/>
        </p:nvSpPr>
        <p:spPr bwMode="auto">
          <a:xfrm>
            <a:off x="5475201" y="3570816"/>
            <a:ext cx="2716820" cy="311787"/>
          </a:xfrm>
          <a:prstGeom prst="rect">
            <a:avLst/>
          </a:prstGeom>
          <a:noFill/>
          <a:ln w="7239">
            <a:noFill/>
            <a:miter lim="800000"/>
            <a:headEnd/>
            <a:tailEnd/>
          </a:ln>
          <a:effectLst/>
        </p:spPr>
        <p:txBody>
          <a:bodyPr vert="horz" wrap="none" lIns="0" tIns="0" rIns="0" bIns="0" numCol="1" anchor="ctr" anchorCtr="0" compatLnSpc="1">
            <a:prstTxWarp prst="textNoShape">
              <a:avLst/>
            </a:prstTxWarp>
          </a:bodyPr>
          <a:lstStyle>
            <a:defPPr>
              <a:defRPr lang="de-DE"/>
            </a:defPPr>
            <a:lvl1pPr marL="0" algn="l" defTabSz="457200" rtl="0" eaLnBrk="1" latinLnBrk="0" hangingPunct="1">
              <a:defRPr sz="900" kern="1200" smtClean="0">
                <a:solidFill>
                  <a:srgbClr val="2229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sz="1400" b="1" dirty="0">
                <a:solidFill>
                  <a:prstClr val="black">
                    <a:lumMod val="65000"/>
                    <a:lumOff val="35000"/>
                  </a:prstClr>
                </a:solidFill>
              </a:rPr>
              <a:t> </a:t>
            </a:r>
          </a:p>
        </p:txBody>
      </p:sp>
      <p:sp>
        <p:nvSpPr>
          <p:cNvPr id="9" name="Text Placeholder 4">
            <a:extLst>
              <a:ext uri="{FF2B5EF4-FFF2-40B4-BE49-F238E27FC236}">
                <a16:creationId xmlns="" xmlns:a16="http://schemas.microsoft.com/office/drawing/2014/main" id="{ECAD7F3F-B3A9-4806-8ECE-C8FDF01D87CB}"/>
              </a:ext>
            </a:extLst>
          </p:cNvPr>
          <p:cNvSpPr txBox="1">
            <a:spLocks/>
          </p:cNvSpPr>
          <p:nvPr/>
        </p:nvSpPr>
        <p:spPr bwMode="auto">
          <a:xfrm>
            <a:off x="1061544" y="1360047"/>
            <a:ext cx="7073462" cy="2602966"/>
          </a:xfrm>
          <a:prstGeom prst="rect">
            <a:avLst/>
          </a:prstGeom>
          <a:solidFill>
            <a:schemeClr val="bg1"/>
          </a:solidFill>
          <a:ln w="36000">
            <a:solidFill>
              <a:schemeClr val="accent5"/>
            </a:solidFill>
            <a:miter lim="800000"/>
            <a:headEnd/>
            <a:tailEnd/>
          </a:ln>
        </p:spPr>
        <p:txBody>
          <a:bodyPr vert="horz" wrap="square" lIns="216000" tIns="216000" rIns="216000" bIns="216000" numCol="1" anchor="t" anchorCtr="0" compatLnSpc="1">
            <a:prstTxWarp prst="textNoShape">
              <a:avLst/>
            </a:prstTxWarp>
            <a:spAutoFit/>
          </a:bodyPr>
          <a:lstStyle>
            <a:lvl1pPr marL="190500" indent="-190500" algn="ctr" defTabSz="915988" rtl="0" eaLnBrk="1" fontAlgn="base" hangingPunct="1">
              <a:spcBef>
                <a:spcPct val="20000"/>
              </a:spcBef>
              <a:spcAft>
                <a:spcPct val="20000"/>
              </a:spcAft>
              <a:buClr>
                <a:schemeClr val="accent6"/>
              </a:buClr>
              <a:buNone/>
              <a:defRPr sz="2400" b="1" cap="none">
                <a:solidFill>
                  <a:schemeClr val="accent4"/>
                </a:solidFill>
                <a:latin typeface="+mn-lt"/>
                <a:ea typeface="ＭＳ Ｐゴシック" charset="-128"/>
                <a:cs typeface="ＭＳ Ｐゴシック" charset="-128"/>
              </a:defRPr>
            </a:lvl1pPr>
            <a:lvl2pPr marL="476250" indent="-95250" algn="l" defTabSz="915988" rtl="0" eaLnBrk="1" fontAlgn="base" hangingPunct="1">
              <a:spcBef>
                <a:spcPct val="20000"/>
              </a:spcBef>
              <a:spcAft>
                <a:spcPct val="20000"/>
              </a:spcAft>
              <a:buClr>
                <a:schemeClr val="accent6"/>
              </a:buClr>
              <a:buFont typeface="Times" charset="0"/>
              <a:buChar char="-"/>
              <a:defRPr>
                <a:solidFill>
                  <a:schemeClr val="tx1"/>
                </a:solidFill>
                <a:latin typeface="+mn-lt"/>
                <a:ea typeface="ＭＳ Ｐゴシック" charset="-128"/>
              </a:defRPr>
            </a:lvl2pPr>
            <a:lvl3pPr marL="762000" indent="-95250" algn="l" defTabSz="915988" rtl="0" eaLnBrk="1" fontAlgn="base" hangingPunct="1">
              <a:spcBef>
                <a:spcPct val="20000"/>
              </a:spcBef>
              <a:spcAft>
                <a:spcPct val="20000"/>
              </a:spcAft>
              <a:buClr>
                <a:schemeClr val="accent6"/>
              </a:buClr>
              <a:buChar char="•"/>
              <a:defRPr sz="1600">
                <a:solidFill>
                  <a:schemeClr val="tx1"/>
                </a:solidFill>
                <a:latin typeface="+mn-lt"/>
                <a:ea typeface="ＭＳ Ｐゴシック" charset="-128"/>
              </a:defRPr>
            </a:lvl3pPr>
            <a:lvl4pPr marL="1047750" indent="-95250" algn="l" defTabSz="915988" rtl="0" eaLnBrk="1" fontAlgn="base" hangingPunct="1">
              <a:spcBef>
                <a:spcPct val="20000"/>
              </a:spcBef>
              <a:spcAft>
                <a:spcPct val="20000"/>
              </a:spcAft>
              <a:buClr>
                <a:schemeClr val="accent6"/>
              </a:buClr>
              <a:buChar char="-"/>
              <a:defRPr sz="1400">
                <a:solidFill>
                  <a:schemeClr val="tx1"/>
                </a:solidFill>
                <a:latin typeface="+mn-lt"/>
                <a:ea typeface="ＭＳ Ｐゴシック" charset="-128"/>
              </a:defRPr>
            </a:lvl4pPr>
            <a:lvl5pPr marL="1333500" indent="-95250" algn="l" defTabSz="915988" rtl="0" eaLnBrk="1" fontAlgn="base" hangingPunct="1">
              <a:spcBef>
                <a:spcPct val="20000"/>
              </a:spcBef>
              <a:spcAft>
                <a:spcPct val="20000"/>
              </a:spcAft>
              <a:buClr>
                <a:schemeClr val="accent6"/>
              </a:buClr>
              <a:buChar char="•"/>
              <a:defRPr sz="1200">
                <a:solidFill>
                  <a:schemeClr val="tx1"/>
                </a:solidFill>
                <a:latin typeface="+mn-lt"/>
                <a:ea typeface="ＭＳ Ｐゴシック" charset="-128"/>
              </a:defRPr>
            </a:lvl5pPr>
            <a:lvl6pPr marL="17907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6pPr>
            <a:lvl7pPr marL="22479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7pPr>
            <a:lvl8pPr marL="27051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8pPr>
            <a:lvl9pPr marL="31623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9pPr>
          </a:lstStyle>
          <a:p>
            <a:r>
              <a:rPr lang="en-US" sz="3200" dirty="0"/>
              <a:t>REGIONAL ENERGY SECURITY IN THE </a:t>
            </a:r>
            <a:r>
              <a:rPr lang="en-US" sz="3200" dirty="0" smtClean="0"/>
              <a:t>CONTEXT OF </a:t>
            </a:r>
            <a:r>
              <a:rPr lang="en-US" sz="3200" dirty="0"/>
              <a:t>THE </a:t>
            </a:r>
            <a:endParaRPr lang="en-GB" sz="3200" dirty="0"/>
          </a:p>
          <a:p>
            <a:r>
              <a:rPr lang="en-US" sz="3200" dirty="0" smtClean="0"/>
              <a:t>EUROPEAN </a:t>
            </a:r>
            <a:r>
              <a:rPr lang="en-US" sz="3200" dirty="0"/>
              <a:t>INTERNAL ENERGY </a:t>
            </a:r>
            <a:r>
              <a:rPr lang="en-US" sz="3200" dirty="0" smtClean="0"/>
              <a:t>MARKET</a:t>
            </a:r>
            <a:endParaRPr lang="en-US" sz="1400" kern="0" dirty="0">
              <a:solidFill>
                <a:srgbClr val="002060"/>
              </a:solidFill>
            </a:endParaRPr>
          </a:p>
        </p:txBody>
      </p:sp>
    </p:spTree>
    <p:extLst>
      <p:ext uri="{BB962C8B-B14F-4D97-AF65-F5344CB8AC3E}">
        <p14:creationId xmlns:p14="http://schemas.microsoft.com/office/powerpoint/2010/main" val="55597529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A98479A-3884-41B3-962E-B01680E7E8EA}"/>
              </a:ext>
            </a:extLst>
          </p:cNvPr>
          <p:cNvSpPr>
            <a:spLocks noGrp="1"/>
          </p:cNvSpPr>
          <p:nvPr>
            <p:ph type="sldNum" sz="quarter" idx="12"/>
          </p:nvPr>
        </p:nvSpPr>
        <p:spPr/>
        <p:txBody>
          <a:bodyPr/>
          <a:lstStyle/>
          <a:p>
            <a:pPr defTabSz="914400" eaLnBrk="0" fontAlgn="base" hangingPunct="0">
              <a:spcBef>
                <a:spcPct val="0"/>
              </a:spcBef>
              <a:spcAft>
                <a:spcPct val="0"/>
              </a:spcAft>
              <a:defRPr/>
            </a:pPr>
            <a:r>
              <a:rPr lang="de-DE"/>
              <a:t>Slide No. </a:t>
            </a:r>
            <a:fld id="{3FCB4FCA-B494-BA4E-9913-F9D3A727F08A}" type="slidenum">
              <a:rPr lang="de-DE" smtClean="0"/>
              <a:pPr defTabSz="914400" eaLnBrk="0" fontAlgn="base" hangingPunct="0">
                <a:spcBef>
                  <a:spcPct val="0"/>
                </a:spcBef>
                <a:spcAft>
                  <a:spcPct val="0"/>
                </a:spcAft>
                <a:defRPr/>
              </a:pPr>
              <a:t>10</a:t>
            </a:fld>
            <a:endParaRPr lang="de-DE" dirty="0">
              <a:latin typeface="Arial" charset="0"/>
            </a:endParaRPr>
          </a:p>
        </p:txBody>
      </p:sp>
      <p:sp>
        <p:nvSpPr>
          <p:cNvPr id="6" name="Date Placeholder 5">
            <a:extLst>
              <a:ext uri="{FF2B5EF4-FFF2-40B4-BE49-F238E27FC236}">
                <a16:creationId xmlns="" xmlns:a16="http://schemas.microsoft.com/office/drawing/2014/main" id="{9ED3A2D7-76CE-40AA-B20A-BE890A341808}"/>
              </a:ext>
            </a:extLst>
          </p:cNvPr>
          <p:cNvSpPr>
            <a:spLocks noGrp="1"/>
          </p:cNvSpPr>
          <p:nvPr>
            <p:ph type="dt" sz="half" idx="2"/>
          </p:nvPr>
        </p:nvSpPr>
        <p:spPr/>
        <p:txBody>
          <a:bodyPr/>
          <a:lstStyle/>
          <a:p>
            <a:fld id="{80E30AB1-AB90-4FC2-85BA-680556184C8B}" type="datetime1">
              <a:rPr lang="en-US" smtClean="0"/>
              <a:t>6/5/2018</a:t>
            </a:fld>
            <a:endParaRPr lang="de-DE"/>
          </a:p>
        </p:txBody>
      </p:sp>
      <p:sp>
        <p:nvSpPr>
          <p:cNvPr id="7" name="Title 4">
            <a:extLst>
              <a:ext uri="{FF2B5EF4-FFF2-40B4-BE49-F238E27FC236}">
                <a16:creationId xmlns="" xmlns:a16="http://schemas.microsoft.com/office/drawing/2014/main" id="{04798014-6F57-46FB-8379-E595DA51D366}"/>
              </a:ext>
            </a:extLst>
          </p:cNvPr>
          <p:cNvSpPr txBox="1">
            <a:spLocks/>
          </p:cNvSpPr>
          <p:nvPr/>
        </p:nvSpPr>
        <p:spPr bwMode="auto">
          <a:xfrm>
            <a:off x="283464" y="685344"/>
            <a:ext cx="8578088" cy="62150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915988" rtl="0" eaLnBrk="1" fontAlgn="base" hangingPunct="1">
              <a:spcBef>
                <a:spcPct val="0"/>
              </a:spcBef>
              <a:spcAft>
                <a:spcPct val="0"/>
              </a:spcAft>
              <a:defRPr sz="2400" b="1" cap="all">
                <a:solidFill>
                  <a:schemeClr val="accent3"/>
                </a:solidFill>
                <a:latin typeface="+mj-lt"/>
                <a:ea typeface="ＭＳ Ｐゴシック" charset="-128"/>
                <a:cs typeface="ＭＳ Ｐゴシック" charset="-128"/>
              </a:defRPr>
            </a:lvl1pPr>
            <a:lvl2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2pPr>
            <a:lvl3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3pPr>
            <a:lvl4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4pPr>
            <a:lvl5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5pPr>
            <a:lvl6pPr marL="457200" algn="l" defTabSz="915988" rtl="0" eaLnBrk="1" fontAlgn="base" hangingPunct="1">
              <a:spcBef>
                <a:spcPct val="0"/>
              </a:spcBef>
              <a:spcAft>
                <a:spcPct val="0"/>
              </a:spcAft>
              <a:defRPr sz="2400" b="1">
                <a:solidFill>
                  <a:schemeClr val="tx1"/>
                </a:solidFill>
                <a:latin typeface="Arial" charset="0"/>
              </a:defRPr>
            </a:lvl6pPr>
            <a:lvl7pPr marL="914400" algn="l" defTabSz="915988" rtl="0" eaLnBrk="1" fontAlgn="base" hangingPunct="1">
              <a:spcBef>
                <a:spcPct val="0"/>
              </a:spcBef>
              <a:spcAft>
                <a:spcPct val="0"/>
              </a:spcAft>
              <a:defRPr sz="2400" b="1">
                <a:solidFill>
                  <a:schemeClr val="tx1"/>
                </a:solidFill>
                <a:latin typeface="Arial" charset="0"/>
              </a:defRPr>
            </a:lvl7pPr>
            <a:lvl8pPr marL="1371600" algn="l" defTabSz="915988" rtl="0" eaLnBrk="1" fontAlgn="base" hangingPunct="1">
              <a:spcBef>
                <a:spcPct val="0"/>
              </a:spcBef>
              <a:spcAft>
                <a:spcPct val="0"/>
              </a:spcAft>
              <a:defRPr sz="2400" b="1">
                <a:solidFill>
                  <a:schemeClr val="tx1"/>
                </a:solidFill>
                <a:latin typeface="Arial" charset="0"/>
              </a:defRPr>
            </a:lvl8pPr>
            <a:lvl9pPr marL="1828800" algn="l" defTabSz="915988" rtl="0" eaLnBrk="1" fontAlgn="base" hangingPunct="1">
              <a:spcBef>
                <a:spcPct val="0"/>
              </a:spcBef>
              <a:spcAft>
                <a:spcPct val="0"/>
              </a:spcAft>
              <a:defRPr sz="2400" b="1">
                <a:solidFill>
                  <a:schemeClr val="tx1"/>
                </a:solidFill>
                <a:latin typeface="Arial" charset="0"/>
              </a:defRPr>
            </a:lvl9pPr>
          </a:lstStyle>
          <a:p>
            <a:pPr algn="ctr"/>
            <a:r>
              <a:rPr lang="en-GB" sz="1800" dirty="0" err="1" smtClean="0"/>
              <a:t>WiseGRID</a:t>
            </a:r>
            <a:r>
              <a:rPr lang="en-US" sz="1800" kern="0" dirty="0" smtClean="0"/>
              <a:t> </a:t>
            </a:r>
            <a:r>
              <a:rPr lang="en-GB" sz="1800" dirty="0"/>
              <a:t>consortium </a:t>
            </a:r>
            <a:r>
              <a:rPr lang="en-GB" sz="1800" b="0" dirty="0" smtClean="0"/>
              <a:t>receives </a:t>
            </a:r>
            <a:r>
              <a:rPr lang="en-GB" sz="1800" b="0" dirty="0"/>
              <a:t>‘Good Practice of the Year’ awards </a:t>
            </a:r>
            <a:r>
              <a:rPr lang="en-GB" sz="1800" b="0" dirty="0" smtClean="0"/>
              <a:t>from Commissioner </a:t>
            </a:r>
            <a:r>
              <a:rPr lang="en-GB" sz="1800" b="0" dirty="0"/>
              <a:t>for Energy, Miguel Arias </a:t>
            </a:r>
            <a:r>
              <a:rPr lang="en-GB" sz="1800" b="0" dirty="0" err="1" smtClean="0"/>
              <a:t>Cañete</a:t>
            </a:r>
            <a:endParaRPr lang="en-US" sz="1800" b="0" kern="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 y="1382577"/>
            <a:ext cx="6611112" cy="3529370"/>
          </a:xfrm>
          <a:prstGeom prst="rect">
            <a:avLst/>
          </a:prstGeom>
        </p:spPr>
      </p:pic>
      <p:sp>
        <p:nvSpPr>
          <p:cNvPr id="5" name="Rectangle 4"/>
          <p:cNvSpPr/>
          <p:nvPr/>
        </p:nvSpPr>
        <p:spPr>
          <a:xfrm>
            <a:off x="3109976" y="4596316"/>
            <a:ext cx="4735576" cy="338554"/>
          </a:xfrm>
          <a:prstGeom prst="rect">
            <a:avLst/>
          </a:prstGeom>
        </p:spPr>
        <p:txBody>
          <a:bodyPr wrap="square">
            <a:spAutoFit/>
          </a:bodyPr>
          <a:lstStyle/>
          <a:p>
            <a:r>
              <a:rPr lang="en-GB" sz="1600" i="1" dirty="0" smtClean="0">
                <a:solidFill>
                  <a:schemeClr val="bg1"/>
                </a:solidFill>
              </a:rPr>
              <a:t>Energy </a:t>
            </a:r>
            <a:r>
              <a:rPr lang="en-GB" sz="1600" i="1" dirty="0">
                <a:solidFill>
                  <a:schemeClr val="bg1"/>
                </a:solidFill>
              </a:rPr>
              <a:t>Infrastructure Forum </a:t>
            </a:r>
            <a:r>
              <a:rPr lang="en-GB" sz="1600" i="1" dirty="0" smtClean="0">
                <a:solidFill>
                  <a:schemeClr val="bg1"/>
                </a:solidFill>
              </a:rPr>
              <a:t>24 May Copenhagen</a:t>
            </a:r>
            <a:r>
              <a:rPr lang="en-GB" sz="1600" i="1" dirty="0">
                <a:solidFill>
                  <a:schemeClr val="bg1"/>
                </a:solidFill>
              </a:rPr>
              <a:t> </a:t>
            </a:r>
          </a:p>
        </p:txBody>
      </p:sp>
      <p:pic>
        <p:nvPicPr>
          <p:cNvPr id="8" name="Picture 7">
            <a:extLst>
              <a:ext uri="{FF2B5EF4-FFF2-40B4-BE49-F238E27FC236}">
                <a16:creationId xmlns:a16="http://schemas.microsoft.com/office/drawing/2014/main" xmlns="" id="{AFE3F278-6BD8-45EB-914D-612EFE50729D}"/>
              </a:ext>
            </a:extLst>
          </p:cNvPr>
          <p:cNvPicPr>
            <a:picLocks noChangeAspect="1"/>
          </p:cNvPicPr>
          <p:nvPr/>
        </p:nvPicPr>
        <p:blipFill>
          <a:blip r:embed="rId4"/>
          <a:stretch>
            <a:fillRect/>
          </a:stretch>
        </p:blipFill>
        <p:spPr>
          <a:xfrm>
            <a:off x="360000" y="30662"/>
            <a:ext cx="2233049" cy="578955"/>
          </a:xfrm>
          <a:prstGeom prst="rect">
            <a:avLst/>
          </a:prstGeom>
        </p:spPr>
      </p:pic>
      <p:sp>
        <p:nvSpPr>
          <p:cNvPr id="9" name="Rectangle 8"/>
          <p:cNvSpPr/>
          <p:nvPr/>
        </p:nvSpPr>
        <p:spPr>
          <a:xfrm>
            <a:off x="63113" y="1744384"/>
            <a:ext cx="1098175" cy="738664"/>
          </a:xfrm>
          <a:prstGeom prst="rect">
            <a:avLst/>
          </a:prstGeom>
        </p:spPr>
        <p:txBody>
          <a:bodyPr wrap="square">
            <a:spAutoFit/>
          </a:bodyPr>
          <a:lstStyle/>
          <a:p>
            <a:pPr algn="ctr"/>
            <a:r>
              <a:rPr lang="en-GB" sz="1400" i="1" dirty="0" smtClean="0">
                <a:solidFill>
                  <a:srgbClr val="0070C0"/>
                </a:solidFill>
              </a:rPr>
              <a:t>Technology</a:t>
            </a:r>
          </a:p>
          <a:p>
            <a:pPr algn="ctr"/>
            <a:r>
              <a:rPr lang="en-GB" sz="1400" i="1" dirty="0" smtClean="0">
                <a:solidFill>
                  <a:srgbClr val="0070C0"/>
                </a:solidFill>
              </a:rPr>
              <a:t>and </a:t>
            </a:r>
          </a:p>
          <a:p>
            <a:pPr algn="ctr"/>
            <a:r>
              <a:rPr lang="en-GB" sz="1400" i="1" dirty="0" smtClean="0">
                <a:solidFill>
                  <a:srgbClr val="0070C0"/>
                </a:solidFill>
              </a:rPr>
              <a:t>Design</a:t>
            </a:r>
            <a:r>
              <a:rPr lang="en-GB" sz="1400" i="1" dirty="0">
                <a:solidFill>
                  <a:srgbClr val="0070C0"/>
                </a:solidFill>
              </a:rPr>
              <a:t> </a:t>
            </a:r>
          </a:p>
        </p:txBody>
      </p:sp>
    </p:spTree>
    <p:extLst>
      <p:ext uri="{BB962C8B-B14F-4D97-AF65-F5344CB8AC3E}">
        <p14:creationId xmlns:p14="http://schemas.microsoft.com/office/powerpoint/2010/main" val="967183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A98479A-3884-41B3-962E-B01680E7E8EA}"/>
              </a:ext>
            </a:extLst>
          </p:cNvPr>
          <p:cNvSpPr>
            <a:spLocks noGrp="1"/>
          </p:cNvSpPr>
          <p:nvPr>
            <p:ph type="sldNum" sz="quarter" idx="12"/>
          </p:nvPr>
        </p:nvSpPr>
        <p:spPr/>
        <p:txBody>
          <a:bodyPr/>
          <a:lstStyle/>
          <a:p>
            <a:pPr defTabSz="914400" eaLnBrk="0" fontAlgn="base" hangingPunct="0">
              <a:spcBef>
                <a:spcPct val="0"/>
              </a:spcBef>
              <a:spcAft>
                <a:spcPct val="0"/>
              </a:spcAft>
              <a:defRPr/>
            </a:pPr>
            <a:r>
              <a:rPr lang="de-DE"/>
              <a:t>Slide No. </a:t>
            </a:r>
            <a:fld id="{3FCB4FCA-B494-BA4E-9913-F9D3A727F08A}" type="slidenum">
              <a:rPr lang="de-DE" smtClean="0"/>
              <a:pPr defTabSz="914400" eaLnBrk="0" fontAlgn="base" hangingPunct="0">
                <a:spcBef>
                  <a:spcPct val="0"/>
                </a:spcBef>
                <a:spcAft>
                  <a:spcPct val="0"/>
                </a:spcAft>
                <a:defRPr/>
              </a:pPr>
              <a:t>11</a:t>
            </a:fld>
            <a:endParaRPr lang="de-DE" dirty="0">
              <a:latin typeface="Arial" charset="0"/>
            </a:endParaRPr>
          </a:p>
        </p:txBody>
      </p:sp>
      <p:sp>
        <p:nvSpPr>
          <p:cNvPr id="6" name="Date Placeholder 5">
            <a:extLst>
              <a:ext uri="{FF2B5EF4-FFF2-40B4-BE49-F238E27FC236}">
                <a16:creationId xmlns="" xmlns:a16="http://schemas.microsoft.com/office/drawing/2014/main" id="{9ED3A2D7-76CE-40AA-B20A-BE890A341808}"/>
              </a:ext>
            </a:extLst>
          </p:cNvPr>
          <p:cNvSpPr>
            <a:spLocks noGrp="1"/>
          </p:cNvSpPr>
          <p:nvPr>
            <p:ph type="dt" sz="half" idx="2"/>
          </p:nvPr>
        </p:nvSpPr>
        <p:spPr/>
        <p:txBody>
          <a:bodyPr/>
          <a:lstStyle/>
          <a:p>
            <a:fld id="{80E30AB1-AB90-4FC2-85BA-680556184C8B}" type="datetime1">
              <a:rPr lang="en-US" smtClean="0"/>
              <a:t>6/5/2018</a:t>
            </a:fld>
            <a:endParaRPr lang="de-DE"/>
          </a:p>
        </p:txBody>
      </p:sp>
      <p:sp>
        <p:nvSpPr>
          <p:cNvPr id="7" name="Title 4">
            <a:extLst>
              <a:ext uri="{FF2B5EF4-FFF2-40B4-BE49-F238E27FC236}">
                <a16:creationId xmlns="" xmlns:a16="http://schemas.microsoft.com/office/drawing/2014/main" id="{04798014-6F57-46FB-8379-E595DA51D366}"/>
              </a:ext>
            </a:extLst>
          </p:cNvPr>
          <p:cNvSpPr txBox="1">
            <a:spLocks/>
          </p:cNvSpPr>
          <p:nvPr/>
        </p:nvSpPr>
        <p:spPr bwMode="auto">
          <a:xfrm>
            <a:off x="283464" y="581172"/>
            <a:ext cx="8578088" cy="62150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915988" rtl="0" eaLnBrk="1" fontAlgn="base" hangingPunct="1">
              <a:spcBef>
                <a:spcPct val="0"/>
              </a:spcBef>
              <a:spcAft>
                <a:spcPct val="0"/>
              </a:spcAft>
              <a:defRPr sz="2400" b="1" cap="all">
                <a:solidFill>
                  <a:schemeClr val="accent3"/>
                </a:solidFill>
                <a:latin typeface="+mj-lt"/>
                <a:ea typeface="ＭＳ Ｐゴシック" charset="-128"/>
                <a:cs typeface="ＭＳ Ｐゴシック" charset="-128"/>
              </a:defRPr>
            </a:lvl1pPr>
            <a:lvl2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2pPr>
            <a:lvl3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3pPr>
            <a:lvl4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4pPr>
            <a:lvl5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5pPr>
            <a:lvl6pPr marL="457200" algn="l" defTabSz="915988" rtl="0" eaLnBrk="1" fontAlgn="base" hangingPunct="1">
              <a:spcBef>
                <a:spcPct val="0"/>
              </a:spcBef>
              <a:spcAft>
                <a:spcPct val="0"/>
              </a:spcAft>
              <a:defRPr sz="2400" b="1">
                <a:solidFill>
                  <a:schemeClr val="tx1"/>
                </a:solidFill>
                <a:latin typeface="Arial" charset="0"/>
              </a:defRPr>
            </a:lvl6pPr>
            <a:lvl7pPr marL="914400" algn="l" defTabSz="915988" rtl="0" eaLnBrk="1" fontAlgn="base" hangingPunct="1">
              <a:spcBef>
                <a:spcPct val="0"/>
              </a:spcBef>
              <a:spcAft>
                <a:spcPct val="0"/>
              </a:spcAft>
              <a:defRPr sz="2400" b="1">
                <a:solidFill>
                  <a:schemeClr val="tx1"/>
                </a:solidFill>
                <a:latin typeface="Arial" charset="0"/>
              </a:defRPr>
            </a:lvl7pPr>
            <a:lvl8pPr marL="1371600" algn="l" defTabSz="915988" rtl="0" eaLnBrk="1" fontAlgn="base" hangingPunct="1">
              <a:spcBef>
                <a:spcPct val="0"/>
              </a:spcBef>
              <a:spcAft>
                <a:spcPct val="0"/>
              </a:spcAft>
              <a:defRPr sz="2400" b="1">
                <a:solidFill>
                  <a:schemeClr val="tx1"/>
                </a:solidFill>
                <a:latin typeface="Arial" charset="0"/>
              </a:defRPr>
            </a:lvl8pPr>
            <a:lvl9pPr marL="1828800" algn="l" defTabSz="915988" rtl="0" eaLnBrk="1" fontAlgn="base" hangingPunct="1">
              <a:spcBef>
                <a:spcPct val="0"/>
              </a:spcBef>
              <a:spcAft>
                <a:spcPct val="0"/>
              </a:spcAft>
              <a:defRPr sz="2400" b="1">
                <a:solidFill>
                  <a:schemeClr val="tx1"/>
                </a:solidFill>
                <a:latin typeface="Arial" charset="0"/>
              </a:defRPr>
            </a:lvl9pPr>
          </a:lstStyle>
          <a:p>
            <a:pPr algn="ctr"/>
            <a:r>
              <a:rPr lang="en-GB" sz="1800" dirty="0" smtClean="0"/>
              <a:t>WiseGRID</a:t>
            </a:r>
            <a:r>
              <a:rPr lang="en-US" sz="1800" kern="0" dirty="0" smtClean="0"/>
              <a:t> </a:t>
            </a:r>
            <a:r>
              <a:rPr lang="en-GB" sz="1800" dirty="0" smtClean="0"/>
              <a:t>PROJECT </a:t>
            </a:r>
            <a:r>
              <a:rPr lang="en-GB" sz="1800" b="0" dirty="0" smtClean="0"/>
              <a:t>IS AWARDED THE BUSINESS AND CITIZENS AWARDS</a:t>
            </a:r>
          </a:p>
          <a:p>
            <a:pPr algn="ctr"/>
            <a:r>
              <a:rPr lang="en-GB" sz="1800" b="0" kern="0" dirty="0" smtClean="0"/>
              <a:t>AT EUSEW 2018</a:t>
            </a:r>
            <a:endParaRPr lang="en-US" sz="1800" b="0" kern="0" dirty="0"/>
          </a:p>
        </p:txBody>
      </p:sp>
      <p:sp>
        <p:nvSpPr>
          <p:cNvPr id="5" name="Rectangle 4"/>
          <p:cNvSpPr/>
          <p:nvPr/>
        </p:nvSpPr>
        <p:spPr>
          <a:xfrm>
            <a:off x="3109976" y="4596316"/>
            <a:ext cx="4735576" cy="338554"/>
          </a:xfrm>
          <a:prstGeom prst="rect">
            <a:avLst/>
          </a:prstGeom>
        </p:spPr>
        <p:txBody>
          <a:bodyPr wrap="square">
            <a:spAutoFit/>
          </a:bodyPr>
          <a:lstStyle/>
          <a:p>
            <a:r>
              <a:rPr lang="en-GB" sz="1600" i="1" dirty="0" smtClean="0">
                <a:solidFill>
                  <a:schemeClr val="bg1"/>
                </a:solidFill>
              </a:rPr>
              <a:t>Energy </a:t>
            </a:r>
            <a:r>
              <a:rPr lang="en-GB" sz="1600" i="1" dirty="0">
                <a:solidFill>
                  <a:schemeClr val="bg1"/>
                </a:solidFill>
              </a:rPr>
              <a:t>Infrastructure Forum </a:t>
            </a:r>
            <a:r>
              <a:rPr lang="en-GB" sz="1600" i="1" dirty="0" smtClean="0">
                <a:solidFill>
                  <a:schemeClr val="bg1"/>
                </a:solidFill>
              </a:rPr>
              <a:t>24 May Copenhagen</a:t>
            </a:r>
            <a:r>
              <a:rPr lang="en-GB" sz="1600" i="1" dirty="0">
                <a:solidFill>
                  <a:schemeClr val="bg1"/>
                </a:solidFill>
              </a:rPr>
              <a:t> </a:t>
            </a:r>
          </a:p>
        </p:txBody>
      </p:sp>
      <p:pic>
        <p:nvPicPr>
          <p:cNvPr id="8" name="Picture 7">
            <a:extLst>
              <a:ext uri="{FF2B5EF4-FFF2-40B4-BE49-F238E27FC236}">
                <a16:creationId xmlns:a16="http://schemas.microsoft.com/office/drawing/2014/main" xmlns="" id="{AFE3F278-6BD8-45EB-914D-612EFE50729D}"/>
              </a:ext>
            </a:extLst>
          </p:cNvPr>
          <p:cNvPicPr>
            <a:picLocks noChangeAspect="1"/>
          </p:cNvPicPr>
          <p:nvPr/>
        </p:nvPicPr>
        <p:blipFill>
          <a:blip r:embed="rId3"/>
          <a:stretch>
            <a:fillRect/>
          </a:stretch>
        </p:blipFill>
        <p:spPr>
          <a:xfrm>
            <a:off x="360000" y="30662"/>
            <a:ext cx="2233049" cy="57895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1654" y="1208952"/>
            <a:ext cx="2820692" cy="3760923"/>
          </a:xfrm>
          <a:prstGeom prst="rect">
            <a:avLst/>
          </a:prstGeom>
        </p:spPr>
      </p:pic>
    </p:spTree>
    <p:extLst>
      <p:ext uri="{BB962C8B-B14F-4D97-AF65-F5344CB8AC3E}">
        <p14:creationId xmlns:p14="http://schemas.microsoft.com/office/powerpoint/2010/main" val="36715089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9087AFF2-59D0-4A42-A327-A4C8DCA064CF}"/>
              </a:ext>
            </a:extLst>
          </p:cNvPr>
          <p:cNvSpPr>
            <a:spLocks noGrp="1"/>
          </p:cNvSpPr>
          <p:nvPr>
            <p:ph type="ftr" sz="quarter" idx="11"/>
          </p:nvPr>
        </p:nvSpPr>
        <p:spPr/>
        <p:txBody>
          <a:bodyPr/>
          <a:lstStyle/>
          <a:p>
            <a:r>
              <a:rPr lang="en-GB"/>
              <a:t>SOGNO Project Kick Off Meeting</a:t>
            </a:r>
            <a:endParaRPr lang="de-DE" dirty="0"/>
          </a:p>
        </p:txBody>
      </p:sp>
      <p:sp>
        <p:nvSpPr>
          <p:cNvPr id="4" name="Slide Number Placeholder 3">
            <a:extLst>
              <a:ext uri="{FF2B5EF4-FFF2-40B4-BE49-F238E27FC236}">
                <a16:creationId xmlns="" xmlns:a16="http://schemas.microsoft.com/office/drawing/2014/main" id="{3999F040-53CB-4F4F-984F-EFB5DE6EC197}"/>
              </a:ext>
            </a:extLst>
          </p:cNvPr>
          <p:cNvSpPr>
            <a:spLocks noGrp="1"/>
          </p:cNvSpPr>
          <p:nvPr>
            <p:ph type="sldNum" sz="quarter" idx="12"/>
          </p:nvPr>
        </p:nvSpPr>
        <p:spPr/>
        <p:txBody>
          <a:bodyPr/>
          <a:lstStyle/>
          <a:p>
            <a:pPr defTabSz="914400" eaLnBrk="0" fontAlgn="base" hangingPunct="0">
              <a:spcBef>
                <a:spcPct val="0"/>
              </a:spcBef>
              <a:spcAft>
                <a:spcPct val="0"/>
              </a:spcAft>
              <a:defRPr/>
            </a:pPr>
            <a:r>
              <a:rPr lang="de-DE"/>
              <a:t>Slide No. </a:t>
            </a:r>
            <a:fld id="{3FCB4FCA-B494-BA4E-9913-F9D3A727F08A}" type="slidenum">
              <a:rPr lang="de-DE" smtClean="0"/>
              <a:pPr defTabSz="914400" eaLnBrk="0" fontAlgn="base" hangingPunct="0">
                <a:spcBef>
                  <a:spcPct val="0"/>
                </a:spcBef>
                <a:spcAft>
                  <a:spcPct val="0"/>
                </a:spcAft>
                <a:defRPr/>
              </a:pPr>
              <a:t>12</a:t>
            </a:fld>
            <a:endParaRPr lang="de-DE" dirty="0">
              <a:latin typeface="Arial" charset="0"/>
            </a:endParaRPr>
          </a:p>
        </p:txBody>
      </p:sp>
      <p:sp>
        <p:nvSpPr>
          <p:cNvPr id="5" name="Title 4">
            <a:extLst>
              <a:ext uri="{FF2B5EF4-FFF2-40B4-BE49-F238E27FC236}">
                <a16:creationId xmlns="" xmlns:a16="http://schemas.microsoft.com/office/drawing/2014/main" id="{0E156B13-4FB9-4E79-A394-1CC6D1E04BED}"/>
              </a:ext>
            </a:extLst>
          </p:cNvPr>
          <p:cNvSpPr>
            <a:spLocks noGrp="1"/>
          </p:cNvSpPr>
          <p:nvPr>
            <p:ph type="title"/>
          </p:nvPr>
        </p:nvSpPr>
        <p:spPr>
          <a:xfrm>
            <a:off x="360000" y="38700"/>
            <a:ext cx="7043841" cy="583316"/>
          </a:xfrm>
        </p:spPr>
        <p:txBody>
          <a:bodyPr/>
          <a:lstStyle/>
          <a:p>
            <a:r>
              <a:rPr lang="en-US" dirty="0" smtClean="0"/>
              <a:t>CRE – EU projects </a:t>
            </a:r>
            <a:r>
              <a:rPr lang="en-US" dirty="0"/>
              <a:t>implementation</a:t>
            </a:r>
          </a:p>
        </p:txBody>
      </p:sp>
      <p:sp>
        <p:nvSpPr>
          <p:cNvPr id="6" name="Date Placeholder 5">
            <a:extLst>
              <a:ext uri="{FF2B5EF4-FFF2-40B4-BE49-F238E27FC236}">
                <a16:creationId xmlns="" xmlns:a16="http://schemas.microsoft.com/office/drawing/2014/main" id="{1AA3FA68-F2DB-40BE-A671-27B031803D10}"/>
              </a:ext>
            </a:extLst>
          </p:cNvPr>
          <p:cNvSpPr>
            <a:spLocks noGrp="1"/>
          </p:cNvSpPr>
          <p:nvPr>
            <p:ph type="dt" sz="half" idx="2"/>
          </p:nvPr>
        </p:nvSpPr>
        <p:spPr/>
        <p:txBody>
          <a:bodyPr/>
          <a:lstStyle/>
          <a:p>
            <a:fld id="{80E30AB1-AB90-4FC2-85BA-680556184C8B}" type="datetime1">
              <a:rPr lang="en-US" smtClean="0"/>
              <a:t>6/5/2018</a:t>
            </a:fld>
            <a:endParaRPr lang="de-DE"/>
          </a:p>
        </p:txBody>
      </p:sp>
      <p:pic>
        <p:nvPicPr>
          <p:cNvPr id="11" name="Picture 10">
            <a:extLst>
              <a:ext uri="{FF2B5EF4-FFF2-40B4-BE49-F238E27FC236}">
                <a16:creationId xmlns="" xmlns:a16="http://schemas.microsoft.com/office/drawing/2014/main" id="{89F389A0-619C-44B2-8228-A112520F83A4}"/>
              </a:ext>
            </a:extLst>
          </p:cNvPr>
          <p:cNvPicPr>
            <a:picLocks noChangeAspect="1"/>
          </p:cNvPicPr>
          <p:nvPr/>
        </p:nvPicPr>
        <p:blipFill>
          <a:blip r:embed="rId2"/>
          <a:stretch>
            <a:fillRect/>
          </a:stretch>
        </p:blipFill>
        <p:spPr>
          <a:xfrm>
            <a:off x="152017" y="1318913"/>
            <a:ext cx="8839966" cy="2505673"/>
          </a:xfrm>
          <a:prstGeom prst="rect">
            <a:avLst/>
          </a:prstGeom>
        </p:spPr>
      </p:pic>
      <p:cxnSp>
        <p:nvCxnSpPr>
          <p:cNvPr id="7" name="Straight Connector 6"/>
          <p:cNvCxnSpPr/>
          <p:nvPr/>
        </p:nvCxnSpPr>
        <p:spPr bwMode="auto">
          <a:xfrm>
            <a:off x="3527124" y="1731024"/>
            <a:ext cx="0" cy="1989524"/>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50223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1961852" y="5487828"/>
            <a:ext cx="2695398" cy="74649"/>
          </a:xfrm>
        </p:spPr>
        <p:txBody>
          <a:bodyPr/>
          <a:lstStyle/>
          <a:p>
            <a:r>
              <a:rPr lang="en-GB"/>
              <a:t>Romanian Energy Center – CRE - www.crenerg.org </a:t>
            </a:r>
            <a:endParaRPr lang="de-DE"/>
          </a:p>
        </p:txBody>
      </p:sp>
      <p:sp>
        <p:nvSpPr>
          <p:cNvPr id="4" name="Foliennummernplatzhalter 3"/>
          <p:cNvSpPr>
            <a:spLocks noGrp="1"/>
          </p:cNvSpPr>
          <p:nvPr>
            <p:ph type="sldNum" sz="quarter" idx="12"/>
          </p:nvPr>
        </p:nvSpPr>
        <p:spPr>
          <a:xfrm>
            <a:off x="6225550" y="5487828"/>
            <a:ext cx="2303612" cy="74649"/>
          </a:xfrm>
        </p:spPr>
        <p:txBody>
          <a:bodyPr/>
          <a:lstStyle/>
          <a:p>
            <a:pPr defTabSz="914400" eaLnBrk="0" fontAlgn="base" hangingPunct="0">
              <a:spcBef>
                <a:spcPct val="0"/>
              </a:spcBef>
              <a:spcAft>
                <a:spcPct val="0"/>
              </a:spcAft>
              <a:defRPr/>
            </a:pPr>
            <a:r>
              <a:rPr lang="de-DE"/>
              <a:t>Slide No. </a:t>
            </a:r>
            <a:fld id="{3FCB4FCA-B494-BA4E-9913-F9D3A727F08A}" type="slidenum">
              <a:rPr lang="de-DE" smtClean="0"/>
              <a:pPr defTabSz="914400" eaLnBrk="0" fontAlgn="base" hangingPunct="0">
                <a:spcBef>
                  <a:spcPct val="0"/>
                </a:spcBef>
                <a:spcAft>
                  <a:spcPct val="0"/>
                </a:spcAft>
                <a:defRPr/>
              </a:pPr>
              <a:t>13</a:t>
            </a:fld>
            <a:r>
              <a:rPr lang="de-DE"/>
              <a:t>   © </a:t>
            </a:r>
            <a:r>
              <a:rPr lang="de-DE" dirty="0">
                <a:latin typeface="Arial" charset="0"/>
              </a:rPr>
              <a:t>RESERVE 2016 All rights reserved.</a:t>
            </a:r>
          </a:p>
        </p:txBody>
      </p:sp>
      <p:sp>
        <p:nvSpPr>
          <p:cNvPr id="6" name="Datumsplatzhalter 5"/>
          <p:cNvSpPr>
            <a:spLocks noGrp="1"/>
          </p:cNvSpPr>
          <p:nvPr>
            <p:ph type="dt" sz="half" idx="2"/>
          </p:nvPr>
        </p:nvSpPr>
        <p:spPr>
          <a:xfrm>
            <a:off x="293214" y="5487828"/>
            <a:ext cx="952348" cy="74649"/>
          </a:xfrm>
        </p:spPr>
        <p:txBody>
          <a:bodyPr/>
          <a:lstStyle/>
          <a:p>
            <a:fld id="{E95B8850-B09B-4C5E-9972-E22F410ED4EC}" type="datetime1">
              <a:rPr lang="en-US" smtClean="0"/>
              <a:t>6/5/2018</a:t>
            </a:fld>
            <a:endParaRPr lang="de-DE"/>
          </a:p>
        </p:txBody>
      </p:sp>
      <p:sp>
        <p:nvSpPr>
          <p:cNvPr id="7" name="Title 6">
            <a:extLst>
              <a:ext uri="{FF2B5EF4-FFF2-40B4-BE49-F238E27FC236}">
                <a16:creationId xmlns="" xmlns:a16="http://schemas.microsoft.com/office/drawing/2014/main" id="{A9D00D56-6F1F-4E69-8692-F9BDAA2A1FFC}"/>
              </a:ext>
            </a:extLst>
          </p:cNvPr>
          <p:cNvSpPr>
            <a:spLocks noGrp="1"/>
          </p:cNvSpPr>
          <p:nvPr>
            <p:ph type="title"/>
          </p:nvPr>
        </p:nvSpPr>
        <p:spPr>
          <a:xfrm>
            <a:off x="232688" y="149857"/>
            <a:ext cx="6763853" cy="364208"/>
          </a:xfrm>
        </p:spPr>
        <p:txBody>
          <a:bodyPr anchor="ctr"/>
          <a:lstStyle/>
          <a:p>
            <a:r>
              <a:rPr lang="en-US" dirty="0" smtClean="0"/>
              <a:t>CRE TEAM – EU H2020 </a:t>
            </a:r>
            <a:r>
              <a:rPr lang="en-US" dirty="0" err="1" smtClean="0"/>
              <a:t>proJECTS</a:t>
            </a:r>
            <a:endParaRPr lang="en-US" dirty="0"/>
          </a:p>
        </p:txBody>
      </p:sp>
      <p:pic>
        <p:nvPicPr>
          <p:cNvPr id="10" name="Picture 2" descr="Imagini pentru mihai paun">
            <a:extLst>
              <a:ext uri="{FF2B5EF4-FFF2-40B4-BE49-F238E27FC236}">
                <a16:creationId xmlns="" xmlns:a16="http://schemas.microsoft.com/office/drawing/2014/main" id="{65C1D9AF-110F-4D65-A28A-74F2FF5E8C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58" b="12844"/>
          <a:stretch/>
        </p:blipFill>
        <p:spPr bwMode="auto">
          <a:xfrm>
            <a:off x="3472370" y="798125"/>
            <a:ext cx="2028707" cy="11258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ACBB72B6-7B18-4834-8559-2DD62A361E93}"/>
              </a:ext>
            </a:extLst>
          </p:cNvPr>
          <p:cNvSpPr txBox="1"/>
          <p:nvPr/>
        </p:nvSpPr>
        <p:spPr>
          <a:xfrm>
            <a:off x="3805679" y="1976257"/>
            <a:ext cx="1489732" cy="307777"/>
          </a:xfrm>
          <a:prstGeom prst="rect">
            <a:avLst/>
          </a:prstGeom>
          <a:noFill/>
        </p:spPr>
        <p:txBody>
          <a:bodyPr wrap="square" rtlCol="0">
            <a:spAutoFit/>
          </a:bodyPr>
          <a:lstStyle/>
          <a:p>
            <a:r>
              <a:rPr lang="en-US" sz="1400" dirty="0"/>
              <a:t>Mihai PAUN</a:t>
            </a:r>
          </a:p>
        </p:txBody>
      </p:sp>
      <p:pic>
        <p:nvPicPr>
          <p:cNvPr id="12" name="Picture 4" descr="Imagini pentru mihai sanduleac">
            <a:extLst>
              <a:ext uri="{FF2B5EF4-FFF2-40B4-BE49-F238E27FC236}">
                <a16:creationId xmlns="" xmlns:a16="http://schemas.microsoft.com/office/drawing/2014/main" id="{6869C8BF-066B-4C2B-966E-12C2C8C5DB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011" y="1127264"/>
            <a:ext cx="1253449" cy="12534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78EB335C-A1C8-4CC0-93CE-34EAE1FCDFF6}"/>
              </a:ext>
            </a:extLst>
          </p:cNvPr>
          <p:cNvSpPr txBox="1"/>
          <p:nvPr/>
        </p:nvSpPr>
        <p:spPr>
          <a:xfrm>
            <a:off x="7377356" y="2447307"/>
            <a:ext cx="1822271" cy="307777"/>
          </a:xfrm>
          <a:prstGeom prst="rect">
            <a:avLst/>
          </a:prstGeom>
          <a:noFill/>
        </p:spPr>
        <p:txBody>
          <a:bodyPr wrap="square" rtlCol="0">
            <a:spAutoFit/>
          </a:bodyPr>
          <a:lstStyle/>
          <a:p>
            <a:r>
              <a:rPr lang="en-US" sz="1400" dirty="0"/>
              <a:t>Mihai SANDULEAC</a:t>
            </a:r>
          </a:p>
        </p:txBody>
      </p:sp>
      <p:sp>
        <p:nvSpPr>
          <p:cNvPr id="14" name="TextBox 13">
            <a:extLst>
              <a:ext uri="{FF2B5EF4-FFF2-40B4-BE49-F238E27FC236}">
                <a16:creationId xmlns="" xmlns:a16="http://schemas.microsoft.com/office/drawing/2014/main" id="{391F8AD7-1D27-49FA-AA6C-8C4F7C57330E}"/>
              </a:ext>
            </a:extLst>
          </p:cNvPr>
          <p:cNvSpPr txBox="1"/>
          <p:nvPr/>
        </p:nvSpPr>
        <p:spPr>
          <a:xfrm>
            <a:off x="5566961" y="2343371"/>
            <a:ext cx="1671470" cy="307777"/>
          </a:xfrm>
          <a:prstGeom prst="rect">
            <a:avLst/>
          </a:prstGeom>
          <a:noFill/>
        </p:spPr>
        <p:txBody>
          <a:bodyPr wrap="square" rtlCol="0">
            <a:spAutoFit/>
          </a:bodyPr>
          <a:lstStyle/>
          <a:p>
            <a:r>
              <a:rPr lang="en-US" sz="1400" dirty="0"/>
              <a:t>Dan PREOTESCU</a:t>
            </a:r>
          </a:p>
        </p:txBody>
      </p:sp>
      <p:pic>
        <p:nvPicPr>
          <p:cNvPr id="15" name="Picture 14">
            <a:extLst>
              <a:ext uri="{FF2B5EF4-FFF2-40B4-BE49-F238E27FC236}">
                <a16:creationId xmlns="" xmlns:a16="http://schemas.microsoft.com/office/drawing/2014/main" id="{3E331029-832C-4844-B8E1-5E5E5386435F}"/>
              </a:ext>
            </a:extLst>
          </p:cNvPr>
          <p:cNvPicPr>
            <a:picLocks noChangeAspect="1"/>
          </p:cNvPicPr>
          <p:nvPr/>
        </p:nvPicPr>
        <p:blipFill rotWithShape="1">
          <a:blip r:embed="rId5">
            <a:extLst>
              <a:ext uri="{28A0092B-C50C-407E-A947-70E740481C1C}">
                <a14:useLocalDpi xmlns:a14="http://schemas.microsoft.com/office/drawing/2010/main" val="0"/>
              </a:ext>
            </a:extLst>
          </a:blip>
          <a:srcRect l="33859" t="47736" r="26910" b="323"/>
          <a:stretch/>
        </p:blipFill>
        <p:spPr>
          <a:xfrm>
            <a:off x="5748120" y="919711"/>
            <a:ext cx="1355834" cy="1344522"/>
          </a:xfrm>
          <a:prstGeom prst="rect">
            <a:avLst/>
          </a:prstGeom>
        </p:spPr>
      </p:pic>
      <p:pic>
        <p:nvPicPr>
          <p:cNvPr id="16" name="Picture 8" descr="Imagini pentru thong vu van">
            <a:extLst>
              <a:ext uri="{FF2B5EF4-FFF2-40B4-BE49-F238E27FC236}">
                <a16:creationId xmlns="" xmlns:a16="http://schemas.microsoft.com/office/drawing/2014/main" id="{CE8275C4-6759-4AD1-B239-0B013E635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491" y="2976787"/>
            <a:ext cx="1283909" cy="12839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B9208E25-FE5C-44D8-BB66-49C5269E7761}"/>
              </a:ext>
            </a:extLst>
          </p:cNvPr>
          <p:cNvSpPr txBox="1"/>
          <p:nvPr/>
        </p:nvSpPr>
        <p:spPr>
          <a:xfrm>
            <a:off x="812252" y="4357311"/>
            <a:ext cx="1444385" cy="307777"/>
          </a:xfrm>
          <a:prstGeom prst="rect">
            <a:avLst/>
          </a:prstGeom>
          <a:noFill/>
        </p:spPr>
        <p:txBody>
          <a:bodyPr wrap="square" rtlCol="0">
            <a:spAutoFit/>
          </a:bodyPr>
          <a:lstStyle/>
          <a:p>
            <a:r>
              <a:rPr lang="en-US" sz="1400" dirty="0"/>
              <a:t>Thong VU VAN</a:t>
            </a:r>
          </a:p>
        </p:txBody>
      </p:sp>
      <p:pic>
        <p:nvPicPr>
          <p:cNvPr id="18" name="Picture 2" descr="Imagini pentru catalin chimirel">
            <a:extLst>
              <a:ext uri="{FF2B5EF4-FFF2-40B4-BE49-F238E27FC236}">
                <a16:creationId xmlns="" xmlns:a16="http://schemas.microsoft.com/office/drawing/2014/main" id="{F195DA41-37ED-4DC7-B311-3634B71C39D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417" t="4806" r="3234" b="825"/>
          <a:stretch/>
        </p:blipFill>
        <p:spPr bwMode="auto">
          <a:xfrm>
            <a:off x="1953575" y="932904"/>
            <a:ext cx="1271752" cy="131379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 xmlns:a16="http://schemas.microsoft.com/office/drawing/2014/main" id="{14EB74B8-9EB3-4C43-82FC-7C61D851D6A6}"/>
              </a:ext>
            </a:extLst>
          </p:cNvPr>
          <p:cNvSpPr txBox="1"/>
          <p:nvPr/>
        </p:nvSpPr>
        <p:spPr>
          <a:xfrm>
            <a:off x="1819844" y="2296514"/>
            <a:ext cx="1672703" cy="307777"/>
          </a:xfrm>
          <a:prstGeom prst="rect">
            <a:avLst/>
          </a:prstGeom>
          <a:noFill/>
        </p:spPr>
        <p:txBody>
          <a:bodyPr wrap="square" rtlCol="0">
            <a:spAutoFit/>
          </a:bodyPr>
          <a:lstStyle/>
          <a:p>
            <a:r>
              <a:rPr lang="en-US" sz="1400" dirty="0"/>
              <a:t>Catalin CHIMIREL</a:t>
            </a:r>
          </a:p>
        </p:txBody>
      </p:sp>
      <p:pic>
        <p:nvPicPr>
          <p:cNvPr id="20" name="Picture 4" descr="Imagini pentru mihai mladin">
            <a:extLst>
              <a:ext uri="{FF2B5EF4-FFF2-40B4-BE49-F238E27FC236}">
                <a16:creationId xmlns="" xmlns:a16="http://schemas.microsoft.com/office/drawing/2014/main" id="{041BF21C-8F66-43A3-99FC-9D319258B2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9383" y="3302539"/>
            <a:ext cx="1269494" cy="12694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 xmlns:a16="http://schemas.microsoft.com/office/drawing/2014/main" id="{EEA9481D-1645-497C-AC3D-05FE0A420FE1}"/>
              </a:ext>
            </a:extLst>
          </p:cNvPr>
          <p:cNvSpPr txBox="1"/>
          <p:nvPr/>
        </p:nvSpPr>
        <p:spPr>
          <a:xfrm>
            <a:off x="2824420" y="4590469"/>
            <a:ext cx="1419419" cy="307777"/>
          </a:xfrm>
          <a:prstGeom prst="rect">
            <a:avLst/>
          </a:prstGeom>
          <a:noFill/>
        </p:spPr>
        <p:txBody>
          <a:bodyPr wrap="square" rtlCol="0">
            <a:spAutoFit/>
          </a:bodyPr>
          <a:lstStyle/>
          <a:p>
            <a:r>
              <a:rPr lang="en-US" sz="1400" dirty="0"/>
              <a:t>Mihai MLADIN</a:t>
            </a:r>
          </a:p>
        </p:txBody>
      </p:sp>
      <p:pic>
        <p:nvPicPr>
          <p:cNvPr id="22" name="Picture 6" descr="Imagini pentru mihai macarie">
            <a:extLst>
              <a:ext uri="{FF2B5EF4-FFF2-40B4-BE49-F238E27FC236}">
                <a16:creationId xmlns="" xmlns:a16="http://schemas.microsoft.com/office/drawing/2014/main" id="{6C68BC65-B15F-4F63-8B01-A79DB672EC7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421" r="9130"/>
          <a:stretch/>
        </p:blipFill>
        <p:spPr bwMode="auto">
          <a:xfrm>
            <a:off x="7117237" y="2950876"/>
            <a:ext cx="1121790" cy="131282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 xmlns:a16="http://schemas.microsoft.com/office/drawing/2014/main" id="{9BBA86B0-7285-42AB-B656-DD56D768C849}"/>
              </a:ext>
            </a:extLst>
          </p:cNvPr>
          <p:cNvSpPr txBox="1"/>
          <p:nvPr/>
        </p:nvSpPr>
        <p:spPr>
          <a:xfrm>
            <a:off x="6874305" y="4288047"/>
            <a:ext cx="1607654" cy="307777"/>
          </a:xfrm>
          <a:prstGeom prst="rect">
            <a:avLst/>
          </a:prstGeom>
          <a:noFill/>
        </p:spPr>
        <p:txBody>
          <a:bodyPr wrap="square" rtlCol="0">
            <a:spAutoFit/>
          </a:bodyPr>
          <a:lstStyle/>
          <a:p>
            <a:r>
              <a:rPr lang="en-US" sz="1400" dirty="0"/>
              <a:t>Mihai MACARIE</a:t>
            </a:r>
          </a:p>
        </p:txBody>
      </p:sp>
      <p:pic>
        <p:nvPicPr>
          <p:cNvPr id="24" name="Picture 23">
            <a:extLst>
              <a:ext uri="{FF2B5EF4-FFF2-40B4-BE49-F238E27FC236}">
                <a16:creationId xmlns="" xmlns:a16="http://schemas.microsoft.com/office/drawing/2014/main" id="{B4DAE175-BBAA-4A14-A0BF-DF4AADED1A7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618" r="19378"/>
          <a:stretch/>
        </p:blipFill>
        <p:spPr>
          <a:xfrm>
            <a:off x="5046573" y="3334594"/>
            <a:ext cx="1121790" cy="1225604"/>
          </a:xfrm>
          <a:prstGeom prst="rect">
            <a:avLst/>
          </a:prstGeom>
        </p:spPr>
      </p:pic>
      <p:sp>
        <p:nvSpPr>
          <p:cNvPr id="25" name="TextBox 24">
            <a:extLst>
              <a:ext uri="{FF2B5EF4-FFF2-40B4-BE49-F238E27FC236}">
                <a16:creationId xmlns="" xmlns:a16="http://schemas.microsoft.com/office/drawing/2014/main" id="{B15F76DF-7989-4426-88D8-76E4FEB22465}"/>
              </a:ext>
            </a:extLst>
          </p:cNvPr>
          <p:cNvSpPr txBox="1"/>
          <p:nvPr/>
        </p:nvSpPr>
        <p:spPr>
          <a:xfrm>
            <a:off x="4920699" y="4595824"/>
            <a:ext cx="1654841" cy="307777"/>
          </a:xfrm>
          <a:prstGeom prst="rect">
            <a:avLst/>
          </a:prstGeom>
          <a:noFill/>
        </p:spPr>
        <p:txBody>
          <a:bodyPr wrap="square" rtlCol="0">
            <a:spAutoFit/>
          </a:bodyPr>
          <a:lstStyle/>
          <a:p>
            <a:r>
              <a:rPr lang="en-US" sz="1400" dirty="0"/>
              <a:t>Paul LACATUS</a:t>
            </a:r>
          </a:p>
        </p:txBody>
      </p:sp>
      <p:pic>
        <p:nvPicPr>
          <p:cNvPr id="26" name="Picture 25">
            <a:extLst>
              <a:ext uri="{FF2B5EF4-FFF2-40B4-BE49-F238E27FC236}">
                <a16:creationId xmlns="" xmlns:a16="http://schemas.microsoft.com/office/drawing/2014/main" id="{5838AB2A-ED49-49FF-9C95-2796ADEEAB58}"/>
              </a:ext>
            </a:extLst>
          </p:cNvPr>
          <p:cNvPicPr>
            <a:picLocks noChangeAspect="1"/>
          </p:cNvPicPr>
          <p:nvPr/>
        </p:nvPicPr>
        <p:blipFill>
          <a:blip r:embed="rId11"/>
          <a:stretch>
            <a:fillRect/>
          </a:stretch>
        </p:blipFill>
        <p:spPr>
          <a:xfrm>
            <a:off x="3911710" y="2374213"/>
            <a:ext cx="1277671" cy="948425"/>
          </a:xfrm>
          <a:prstGeom prst="rect">
            <a:avLst/>
          </a:prstGeom>
        </p:spPr>
      </p:pic>
      <p:pic>
        <p:nvPicPr>
          <p:cNvPr id="1028" name="Picture 4" descr="Imagini pentru irina nita cr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9418" y="1155933"/>
            <a:ext cx="1283909" cy="128390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 xmlns:a16="http://schemas.microsoft.com/office/drawing/2014/main" id="{14EB74B8-9EB3-4C43-82FC-7C61D851D6A6}"/>
              </a:ext>
            </a:extLst>
          </p:cNvPr>
          <p:cNvSpPr txBox="1"/>
          <p:nvPr/>
        </p:nvSpPr>
        <p:spPr>
          <a:xfrm>
            <a:off x="449161" y="2481258"/>
            <a:ext cx="1018066" cy="307777"/>
          </a:xfrm>
          <a:prstGeom prst="rect">
            <a:avLst/>
          </a:prstGeom>
          <a:noFill/>
        </p:spPr>
        <p:txBody>
          <a:bodyPr wrap="square" rtlCol="0">
            <a:spAutoFit/>
          </a:bodyPr>
          <a:lstStyle/>
          <a:p>
            <a:r>
              <a:rPr lang="en-US" sz="1400" dirty="0" smtClean="0"/>
              <a:t>Irina NITA</a:t>
            </a:r>
            <a:endParaRPr lang="en-US" sz="1400" dirty="0"/>
          </a:p>
        </p:txBody>
      </p:sp>
      <p:sp>
        <p:nvSpPr>
          <p:cNvPr id="29" name="Foliennummernplatzhalter 3"/>
          <p:cNvSpPr txBox="1">
            <a:spLocks/>
          </p:cNvSpPr>
          <p:nvPr/>
        </p:nvSpPr>
        <p:spPr bwMode="auto">
          <a:xfrm>
            <a:off x="6019271" y="5011200"/>
            <a:ext cx="2769129" cy="93600"/>
          </a:xfrm>
          <a:prstGeom prst="rect">
            <a:avLst/>
          </a:prstGeom>
          <a:noFill/>
          <a:ln w="7239">
            <a:noFill/>
            <a:miter lim="800000"/>
            <a:headEnd/>
            <a:tailEnd/>
          </a:ln>
          <a:effectLst/>
        </p:spPr>
        <p:txBody>
          <a:bodyPr vert="horz" wrap="none" lIns="0" tIns="0" rIns="0" bIns="0" numCol="1" anchor="ctr" anchorCtr="0" compatLnSpc="1">
            <a:prstTxWarp prst="textNoShape">
              <a:avLst/>
            </a:prstTxWarp>
          </a:bodyPr>
          <a:lstStyle>
            <a:defPPr>
              <a:defRPr lang="de-DE"/>
            </a:defPPr>
            <a:lvl1pPr marL="0" algn="r" defTabSz="457200" rtl="0" eaLnBrk="1" latinLnBrk="0" hangingPunct="1">
              <a:defRPr sz="900" kern="1200" dirty="0">
                <a:solidFill>
                  <a:srgbClr val="2229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r>
              <a:rPr lang="de-DE" dirty="0" smtClean="0"/>
              <a:t>Slide No. </a:t>
            </a:r>
            <a:fld id="{0EED905E-153A-44F7-81D3-CDE638F72B34}" type="slidenum">
              <a:rPr lang="de-DE" smtClean="0"/>
              <a:t>13</a:t>
            </a:fld>
            <a:r>
              <a:rPr lang="de-DE" dirty="0" smtClean="0"/>
              <a:t>   © </a:t>
            </a:r>
            <a:r>
              <a:rPr lang="de-DE" dirty="0" smtClean="0">
                <a:latin typeface="Arial" charset="0"/>
              </a:rPr>
              <a:t>CRE 2017 All rights reserved.</a:t>
            </a:r>
            <a:endParaRPr lang="de-DE" dirty="0">
              <a:latin typeface="Arial" charset="0"/>
            </a:endParaRPr>
          </a:p>
        </p:txBody>
      </p:sp>
    </p:spTree>
    <p:extLst>
      <p:ext uri="{BB962C8B-B14F-4D97-AF65-F5344CB8AC3E}">
        <p14:creationId xmlns:p14="http://schemas.microsoft.com/office/powerpoint/2010/main" val="355048104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8C58CF8-4D06-45E8-9DBF-F8B3D022A996}"/>
              </a:ext>
            </a:extLst>
          </p:cNvPr>
          <p:cNvSpPr>
            <a:spLocks noGrp="1"/>
          </p:cNvSpPr>
          <p:nvPr>
            <p:ph idx="1"/>
          </p:nvPr>
        </p:nvSpPr>
        <p:spPr>
          <a:xfrm>
            <a:off x="1676400" y="1013740"/>
            <a:ext cx="5347190" cy="444563"/>
          </a:xfrm>
        </p:spPr>
        <p:txBody>
          <a:bodyPr/>
          <a:lstStyle/>
          <a:p>
            <a:pPr algn="ctr"/>
            <a:r>
              <a:rPr lang="en-US" sz="2800" b="1" dirty="0">
                <a:solidFill>
                  <a:schemeClr val="accent3"/>
                </a:solidFill>
              </a:rPr>
              <a:t>Thank you for your attention!</a:t>
            </a:r>
          </a:p>
          <a:p>
            <a:pPr algn="ctr"/>
            <a:endParaRPr lang="en-US" sz="2800" dirty="0">
              <a:solidFill>
                <a:schemeClr val="accent3"/>
              </a:solidFill>
            </a:endParaRPr>
          </a:p>
        </p:txBody>
      </p:sp>
      <p:sp>
        <p:nvSpPr>
          <p:cNvPr id="4" name="Slide Number Placeholder 3">
            <a:extLst>
              <a:ext uri="{FF2B5EF4-FFF2-40B4-BE49-F238E27FC236}">
                <a16:creationId xmlns="" xmlns:a16="http://schemas.microsoft.com/office/drawing/2014/main" id="{240D7F5B-51B4-440D-AAA9-75415FC7EF37}"/>
              </a:ext>
            </a:extLst>
          </p:cNvPr>
          <p:cNvSpPr>
            <a:spLocks noGrp="1"/>
          </p:cNvSpPr>
          <p:nvPr>
            <p:ph type="sldNum" sz="quarter" idx="12"/>
          </p:nvPr>
        </p:nvSpPr>
        <p:spPr/>
        <p:txBody>
          <a:bodyPr/>
          <a:lstStyle/>
          <a:p>
            <a:pPr defTabSz="914400" eaLnBrk="0" fontAlgn="base" hangingPunct="0">
              <a:spcBef>
                <a:spcPct val="0"/>
              </a:spcBef>
              <a:spcAft>
                <a:spcPct val="0"/>
              </a:spcAft>
              <a:defRPr/>
            </a:pPr>
            <a:r>
              <a:rPr lang="de-DE"/>
              <a:t>Slide No. </a:t>
            </a:r>
            <a:fld id="{3FCB4FCA-B494-BA4E-9913-F9D3A727F08A}" type="slidenum">
              <a:rPr lang="de-DE" smtClean="0"/>
              <a:pPr defTabSz="914400" eaLnBrk="0" fontAlgn="base" hangingPunct="0">
                <a:spcBef>
                  <a:spcPct val="0"/>
                </a:spcBef>
                <a:spcAft>
                  <a:spcPct val="0"/>
                </a:spcAft>
                <a:defRPr/>
              </a:pPr>
              <a:t>14</a:t>
            </a:fld>
            <a:endParaRPr lang="de-DE" dirty="0">
              <a:latin typeface="Arial" charset="0"/>
            </a:endParaRPr>
          </a:p>
        </p:txBody>
      </p:sp>
      <p:sp>
        <p:nvSpPr>
          <p:cNvPr id="6" name="Date Placeholder 5">
            <a:extLst>
              <a:ext uri="{FF2B5EF4-FFF2-40B4-BE49-F238E27FC236}">
                <a16:creationId xmlns="" xmlns:a16="http://schemas.microsoft.com/office/drawing/2014/main" id="{E9E1204A-2B20-4FEB-8346-2BAB4BCD2AF6}"/>
              </a:ext>
            </a:extLst>
          </p:cNvPr>
          <p:cNvSpPr>
            <a:spLocks noGrp="1"/>
          </p:cNvSpPr>
          <p:nvPr>
            <p:ph type="dt" sz="half" idx="2"/>
          </p:nvPr>
        </p:nvSpPr>
        <p:spPr/>
        <p:txBody>
          <a:bodyPr/>
          <a:lstStyle/>
          <a:p>
            <a:fld id="{80E30AB1-AB90-4FC2-85BA-680556184C8B}" type="datetime1">
              <a:rPr lang="en-US" smtClean="0"/>
              <a:t>6/5/2018</a:t>
            </a:fld>
            <a:endParaRPr lang="de-DE"/>
          </a:p>
        </p:txBody>
      </p:sp>
      <p:pic>
        <p:nvPicPr>
          <p:cNvPr id="7" name="Picture 6">
            <a:extLst>
              <a:ext uri="{FF2B5EF4-FFF2-40B4-BE49-F238E27FC236}">
                <a16:creationId xmlns="" xmlns:a16="http://schemas.microsoft.com/office/drawing/2014/main" id="{70751054-0437-46D6-BA73-68FDA8AB0668}"/>
              </a:ext>
            </a:extLst>
          </p:cNvPr>
          <p:cNvPicPr>
            <a:picLocks noChangeAspect="1"/>
          </p:cNvPicPr>
          <p:nvPr/>
        </p:nvPicPr>
        <p:blipFill>
          <a:blip r:embed="rId2"/>
          <a:stretch>
            <a:fillRect/>
          </a:stretch>
        </p:blipFill>
        <p:spPr>
          <a:xfrm>
            <a:off x="155786" y="3424334"/>
            <a:ext cx="3482504" cy="1409585"/>
          </a:xfrm>
          <a:prstGeom prst="rect">
            <a:avLst/>
          </a:prstGeom>
        </p:spPr>
      </p:pic>
      <p:sp>
        <p:nvSpPr>
          <p:cNvPr id="8" name="2 Marcador de texto"/>
          <p:cNvSpPr txBox="1">
            <a:spLocks/>
          </p:cNvSpPr>
          <p:nvPr/>
        </p:nvSpPr>
        <p:spPr bwMode="auto">
          <a:xfrm>
            <a:off x="2003420" y="1935458"/>
            <a:ext cx="4693150" cy="17346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915988" rtl="0" eaLnBrk="1" fontAlgn="base" hangingPunct="1">
              <a:spcBef>
                <a:spcPct val="20000"/>
              </a:spcBef>
              <a:spcAft>
                <a:spcPct val="20000"/>
              </a:spcAft>
              <a:buClr>
                <a:schemeClr val="accent6"/>
              </a:buClr>
              <a:buNone/>
              <a:defRPr sz="2000">
                <a:solidFill>
                  <a:schemeClr val="tx1"/>
                </a:solidFill>
                <a:latin typeface="+mn-lt"/>
                <a:ea typeface="ＭＳ Ｐゴシック" charset="-128"/>
                <a:cs typeface="ＭＳ Ｐゴシック" charset="-128"/>
              </a:defRPr>
            </a:lvl1pPr>
            <a:lvl2pPr marL="0" indent="0" algn="l" defTabSz="915988" rtl="0" eaLnBrk="1" fontAlgn="base" hangingPunct="1">
              <a:spcBef>
                <a:spcPct val="20000"/>
              </a:spcBef>
              <a:spcAft>
                <a:spcPct val="20000"/>
              </a:spcAft>
              <a:buClr>
                <a:schemeClr val="accent6"/>
              </a:buClr>
              <a:buFont typeface="Times" charset="0"/>
              <a:buNone/>
              <a:defRPr>
                <a:solidFill>
                  <a:schemeClr val="tx1"/>
                </a:solidFill>
                <a:latin typeface="+mn-lt"/>
                <a:ea typeface="ＭＳ Ｐゴシック" charset="-128"/>
              </a:defRPr>
            </a:lvl2pPr>
            <a:lvl3pPr marL="0" indent="0" algn="l" defTabSz="915988" rtl="0" eaLnBrk="1" fontAlgn="base" hangingPunct="1">
              <a:spcBef>
                <a:spcPct val="20000"/>
              </a:spcBef>
              <a:spcAft>
                <a:spcPct val="20000"/>
              </a:spcAft>
              <a:buClr>
                <a:schemeClr val="accent6"/>
              </a:buClr>
              <a:buNone/>
              <a:defRPr sz="1600">
                <a:solidFill>
                  <a:schemeClr val="tx1"/>
                </a:solidFill>
                <a:latin typeface="+mn-lt"/>
                <a:ea typeface="ＭＳ Ｐゴシック" charset="-128"/>
              </a:defRPr>
            </a:lvl3pPr>
            <a:lvl4pPr marL="0" indent="0" algn="l" defTabSz="915988" rtl="0" eaLnBrk="1" fontAlgn="base" hangingPunct="1">
              <a:spcBef>
                <a:spcPct val="20000"/>
              </a:spcBef>
              <a:spcAft>
                <a:spcPct val="20000"/>
              </a:spcAft>
              <a:buClr>
                <a:schemeClr val="accent6"/>
              </a:buClr>
              <a:buNone/>
              <a:defRPr sz="1400">
                <a:solidFill>
                  <a:schemeClr val="tx1"/>
                </a:solidFill>
                <a:latin typeface="+mn-lt"/>
                <a:ea typeface="ＭＳ Ｐゴシック" charset="-128"/>
              </a:defRPr>
            </a:lvl4pPr>
            <a:lvl5pPr marL="0" indent="0" algn="l" defTabSz="915988" rtl="0" eaLnBrk="1" fontAlgn="base" hangingPunct="1">
              <a:spcBef>
                <a:spcPct val="20000"/>
              </a:spcBef>
              <a:spcAft>
                <a:spcPct val="20000"/>
              </a:spcAft>
              <a:buClr>
                <a:schemeClr val="accent6"/>
              </a:buClr>
              <a:buNone/>
              <a:defRPr sz="1200">
                <a:solidFill>
                  <a:schemeClr val="tx1"/>
                </a:solidFill>
                <a:latin typeface="+mn-lt"/>
                <a:ea typeface="ＭＳ Ｐゴシック" charset="-128"/>
              </a:defRPr>
            </a:lvl5pPr>
            <a:lvl6pPr marL="17907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6pPr>
            <a:lvl7pPr marL="22479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7pPr>
            <a:lvl8pPr marL="27051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8pPr>
            <a:lvl9pPr marL="31623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9pPr>
          </a:lstStyle>
          <a:p>
            <a:pPr algn="ctr">
              <a:spcBef>
                <a:spcPts val="0"/>
              </a:spcBef>
              <a:spcAft>
                <a:spcPts val="0"/>
              </a:spcAft>
            </a:pPr>
            <a:r>
              <a:rPr lang="en-US" kern="0" dirty="0">
                <a:solidFill>
                  <a:srgbClr val="0070C0"/>
                </a:solidFill>
              </a:rPr>
              <a:t>Mihai PAUN</a:t>
            </a:r>
          </a:p>
          <a:p>
            <a:pPr algn="ctr">
              <a:spcBef>
                <a:spcPts val="0"/>
              </a:spcBef>
              <a:spcAft>
                <a:spcPts val="0"/>
              </a:spcAft>
            </a:pPr>
            <a:r>
              <a:rPr lang="en-US" kern="0" dirty="0" smtClean="0">
                <a:solidFill>
                  <a:srgbClr val="0070C0"/>
                </a:solidFill>
              </a:rPr>
              <a:t>Vice-President</a:t>
            </a:r>
            <a:endParaRPr lang="en-US" kern="0" dirty="0">
              <a:solidFill>
                <a:srgbClr val="0070C0"/>
              </a:solidFill>
            </a:endParaRPr>
          </a:p>
          <a:p>
            <a:pPr algn="ctr">
              <a:spcBef>
                <a:spcPts val="0"/>
              </a:spcBef>
              <a:spcAft>
                <a:spcPts val="0"/>
              </a:spcAft>
            </a:pPr>
            <a:r>
              <a:rPr lang="en-US" kern="0" dirty="0" smtClean="0">
                <a:solidFill>
                  <a:srgbClr val="0070C0"/>
                </a:solidFill>
              </a:rPr>
              <a:t>Romanian Energy Center</a:t>
            </a:r>
          </a:p>
          <a:p>
            <a:pPr algn="ctr">
              <a:spcBef>
                <a:spcPts val="0"/>
              </a:spcBef>
              <a:spcAft>
                <a:spcPts val="0"/>
              </a:spcAft>
            </a:pPr>
            <a:endParaRPr lang="en-US" kern="0" dirty="0">
              <a:solidFill>
                <a:srgbClr val="002060"/>
              </a:solidFill>
            </a:endParaRPr>
          </a:p>
          <a:p>
            <a:pPr algn="ctr">
              <a:spcBef>
                <a:spcPts val="0"/>
              </a:spcBef>
              <a:spcAft>
                <a:spcPts val="0"/>
              </a:spcAft>
            </a:pPr>
            <a:r>
              <a:rPr lang="en-US" kern="0" dirty="0" smtClean="0">
                <a:solidFill>
                  <a:srgbClr val="002060"/>
                </a:solidFill>
              </a:rPr>
              <a:t>mihai.paun@crenerg.org</a:t>
            </a:r>
            <a:endParaRPr lang="es-ES_tradnl" kern="0" dirty="0">
              <a:solidFill>
                <a:schemeClr val="tx1">
                  <a:lumMod val="75000"/>
                  <a:lumOff val="25000"/>
                </a:schemeClr>
              </a:solidFill>
            </a:endParaRPr>
          </a:p>
        </p:txBody>
      </p:sp>
    </p:spTree>
    <p:extLst>
      <p:ext uri="{BB962C8B-B14F-4D97-AF65-F5344CB8AC3E}">
        <p14:creationId xmlns:p14="http://schemas.microsoft.com/office/powerpoint/2010/main" val="1350629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914400" eaLnBrk="0" fontAlgn="base" hangingPunct="0">
              <a:spcBef>
                <a:spcPct val="0"/>
              </a:spcBef>
              <a:spcAft>
                <a:spcPct val="0"/>
              </a:spcAft>
              <a:defRPr/>
            </a:pPr>
            <a:r>
              <a:rPr lang="de-DE" dirty="0"/>
              <a:t>Slide No. </a:t>
            </a:r>
            <a:fld id="{3FCB4FCA-B494-BA4E-9913-F9D3A727F08A}" type="slidenum">
              <a:rPr lang="de-DE" smtClean="0"/>
              <a:pPr defTabSz="914400" eaLnBrk="0" fontAlgn="base" hangingPunct="0">
                <a:spcBef>
                  <a:spcPct val="0"/>
                </a:spcBef>
                <a:spcAft>
                  <a:spcPct val="0"/>
                </a:spcAft>
                <a:defRPr/>
              </a:pPr>
              <a:t>2</a:t>
            </a:fld>
            <a:r>
              <a:rPr lang="de-DE" dirty="0"/>
              <a:t> </a:t>
            </a:r>
            <a:endParaRPr lang="de-DE" dirty="0">
              <a:latin typeface="Arial" charset="0"/>
            </a:endParaRPr>
          </a:p>
        </p:txBody>
      </p:sp>
      <p:sp>
        <p:nvSpPr>
          <p:cNvPr id="4" name="Datumsplatzhalter 3"/>
          <p:cNvSpPr>
            <a:spLocks noGrp="1"/>
          </p:cNvSpPr>
          <p:nvPr>
            <p:ph type="dt" sz="half" idx="2"/>
          </p:nvPr>
        </p:nvSpPr>
        <p:spPr/>
        <p:txBody>
          <a:bodyPr/>
          <a:lstStyle/>
          <a:p>
            <a:fld id="{F80F08E1-1DC1-4D9E-854B-36C957F2E0D2}" type="datetime1">
              <a:rPr lang="en-US" smtClean="0"/>
              <a:t>6/5/2018</a:t>
            </a:fld>
            <a:endParaRPr lang="de-DE" dirty="0"/>
          </a:p>
        </p:txBody>
      </p:sp>
      <p:sp>
        <p:nvSpPr>
          <p:cNvPr id="8" name="4 Marcador de pie de página"/>
          <p:cNvSpPr txBox="1">
            <a:spLocks/>
          </p:cNvSpPr>
          <p:nvPr/>
        </p:nvSpPr>
        <p:spPr bwMode="auto">
          <a:xfrm>
            <a:off x="5475201" y="3570816"/>
            <a:ext cx="2716820" cy="311787"/>
          </a:xfrm>
          <a:prstGeom prst="rect">
            <a:avLst/>
          </a:prstGeom>
          <a:noFill/>
          <a:ln w="7239">
            <a:noFill/>
            <a:miter lim="800000"/>
            <a:headEnd/>
            <a:tailEnd/>
          </a:ln>
          <a:effectLst/>
        </p:spPr>
        <p:txBody>
          <a:bodyPr vert="horz" wrap="none" lIns="0" tIns="0" rIns="0" bIns="0" numCol="1" anchor="ctr" anchorCtr="0" compatLnSpc="1">
            <a:prstTxWarp prst="textNoShape">
              <a:avLst/>
            </a:prstTxWarp>
          </a:bodyPr>
          <a:lstStyle>
            <a:defPPr>
              <a:defRPr lang="de-DE"/>
            </a:defPPr>
            <a:lvl1pPr marL="0" algn="l" defTabSz="457200" rtl="0" eaLnBrk="1" latinLnBrk="0" hangingPunct="1">
              <a:defRPr sz="900" kern="1200" smtClean="0">
                <a:solidFill>
                  <a:srgbClr val="2229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sz="1400" b="1" dirty="0">
                <a:solidFill>
                  <a:prstClr val="black">
                    <a:lumMod val="65000"/>
                    <a:lumOff val="35000"/>
                  </a:prstClr>
                </a:solidFill>
              </a:rPr>
              <a:t> </a:t>
            </a:r>
          </a:p>
        </p:txBody>
      </p:sp>
      <p:sp>
        <p:nvSpPr>
          <p:cNvPr id="9" name="Text Placeholder 4">
            <a:extLst>
              <a:ext uri="{FF2B5EF4-FFF2-40B4-BE49-F238E27FC236}">
                <a16:creationId xmlns="" xmlns:a16="http://schemas.microsoft.com/office/drawing/2014/main" id="{ECAD7F3F-B3A9-4806-8ECE-C8FDF01D87CB}"/>
              </a:ext>
            </a:extLst>
          </p:cNvPr>
          <p:cNvSpPr txBox="1">
            <a:spLocks/>
          </p:cNvSpPr>
          <p:nvPr/>
        </p:nvSpPr>
        <p:spPr bwMode="auto">
          <a:xfrm>
            <a:off x="1061545" y="1213743"/>
            <a:ext cx="7073462" cy="3132341"/>
          </a:xfrm>
          <a:prstGeom prst="rect">
            <a:avLst/>
          </a:prstGeom>
          <a:solidFill>
            <a:schemeClr val="bg1"/>
          </a:solidFill>
          <a:ln w="36000">
            <a:solidFill>
              <a:schemeClr val="accent5"/>
            </a:solidFill>
            <a:miter lim="800000"/>
            <a:headEnd/>
            <a:tailEnd/>
          </a:ln>
        </p:spPr>
        <p:txBody>
          <a:bodyPr vert="horz" wrap="square" lIns="216000" tIns="216000" rIns="216000" bIns="216000" numCol="1" anchor="t" anchorCtr="0" compatLnSpc="1">
            <a:prstTxWarp prst="textNoShape">
              <a:avLst/>
            </a:prstTxWarp>
            <a:spAutoFit/>
          </a:bodyPr>
          <a:lstStyle>
            <a:lvl1pPr marL="190500" indent="-190500" algn="ctr" defTabSz="915988" rtl="0" eaLnBrk="1" fontAlgn="base" hangingPunct="1">
              <a:spcBef>
                <a:spcPct val="20000"/>
              </a:spcBef>
              <a:spcAft>
                <a:spcPct val="20000"/>
              </a:spcAft>
              <a:buClr>
                <a:schemeClr val="accent6"/>
              </a:buClr>
              <a:buNone/>
              <a:defRPr sz="2400" b="1" cap="none">
                <a:solidFill>
                  <a:schemeClr val="accent4"/>
                </a:solidFill>
                <a:latin typeface="+mn-lt"/>
                <a:ea typeface="ＭＳ Ｐゴシック" charset="-128"/>
                <a:cs typeface="ＭＳ Ｐゴシック" charset="-128"/>
              </a:defRPr>
            </a:lvl1pPr>
            <a:lvl2pPr marL="476250" indent="-95250" algn="l" defTabSz="915988" rtl="0" eaLnBrk="1" fontAlgn="base" hangingPunct="1">
              <a:spcBef>
                <a:spcPct val="20000"/>
              </a:spcBef>
              <a:spcAft>
                <a:spcPct val="20000"/>
              </a:spcAft>
              <a:buClr>
                <a:schemeClr val="accent6"/>
              </a:buClr>
              <a:buFont typeface="Times" charset="0"/>
              <a:buChar char="-"/>
              <a:defRPr>
                <a:solidFill>
                  <a:schemeClr val="tx1"/>
                </a:solidFill>
                <a:latin typeface="+mn-lt"/>
                <a:ea typeface="ＭＳ Ｐゴシック" charset="-128"/>
              </a:defRPr>
            </a:lvl2pPr>
            <a:lvl3pPr marL="762000" indent="-95250" algn="l" defTabSz="915988" rtl="0" eaLnBrk="1" fontAlgn="base" hangingPunct="1">
              <a:spcBef>
                <a:spcPct val="20000"/>
              </a:spcBef>
              <a:spcAft>
                <a:spcPct val="20000"/>
              </a:spcAft>
              <a:buClr>
                <a:schemeClr val="accent6"/>
              </a:buClr>
              <a:buChar char="•"/>
              <a:defRPr sz="1600">
                <a:solidFill>
                  <a:schemeClr val="tx1"/>
                </a:solidFill>
                <a:latin typeface="+mn-lt"/>
                <a:ea typeface="ＭＳ Ｐゴシック" charset="-128"/>
              </a:defRPr>
            </a:lvl3pPr>
            <a:lvl4pPr marL="1047750" indent="-95250" algn="l" defTabSz="915988" rtl="0" eaLnBrk="1" fontAlgn="base" hangingPunct="1">
              <a:spcBef>
                <a:spcPct val="20000"/>
              </a:spcBef>
              <a:spcAft>
                <a:spcPct val="20000"/>
              </a:spcAft>
              <a:buClr>
                <a:schemeClr val="accent6"/>
              </a:buClr>
              <a:buChar char="-"/>
              <a:defRPr sz="1400">
                <a:solidFill>
                  <a:schemeClr val="tx1"/>
                </a:solidFill>
                <a:latin typeface="+mn-lt"/>
                <a:ea typeface="ＭＳ Ｐゴシック" charset="-128"/>
              </a:defRPr>
            </a:lvl4pPr>
            <a:lvl5pPr marL="1333500" indent="-95250" algn="l" defTabSz="915988" rtl="0" eaLnBrk="1" fontAlgn="base" hangingPunct="1">
              <a:spcBef>
                <a:spcPct val="20000"/>
              </a:spcBef>
              <a:spcAft>
                <a:spcPct val="20000"/>
              </a:spcAft>
              <a:buClr>
                <a:schemeClr val="accent6"/>
              </a:buClr>
              <a:buChar char="•"/>
              <a:defRPr sz="1200">
                <a:solidFill>
                  <a:schemeClr val="tx1"/>
                </a:solidFill>
                <a:latin typeface="+mn-lt"/>
                <a:ea typeface="ＭＳ Ｐゴシック" charset="-128"/>
              </a:defRPr>
            </a:lvl5pPr>
            <a:lvl6pPr marL="17907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6pPr>
            <a:lvl7pPr marL="22479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7pPr>
            <a:lvl8pPr marL="27051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8pPr>
            <a:lvl9pPr marL="3162300" indent="-95250" algn="l" defTabSz="915988" rtl="0" eaLnBrk="1" fontAlgn="base" hangingPunct="1">
              <a:spcBef>
                <a:spcPct val="20000"/>
              </a:spcBef>
              <a:spcAft>
                <a:spcPct val="20000"/>
              </a:spcAft>
              <a:buClr>
                <a:schemeClr val="tx1"/>
              </a:buClr>
              <a:buChar char="•"/>
              <a:defRPr sz="1200">
                <a:solidFill>
                  <a:schemeClr val="tx1"/>
                </a:solidFill>
                <a:latin typeface="+mn-lt"/>
                <a:ea typeface="ＭＳ Ｐゴシック" charset="-128"/>
              </a:defRPr>
            </a:lvl9pPr>
          </a:lstStyle>
          <a:p>
            <a:r>
              <a:rPr lang="en-US" sz="2800" dirty="0"/>
              <a:t>Securing the Smart Grid through Innovation and </a:t>
            </a:r>
            <a:r>
              <a:rPr lang="en-US" sz="2800" dirty="0" smtClean="0"/>
              <a:t>Digitalization</a:t>
            </a:r>
            <a:endParaRPr lang="en-GB" sz="2800" kern="0" dirty="0" smtClean="0"/>
          </a:p>
          <a:p>
            <a:pPr>
              <a:spcBef>
                <a:spcPts val="0"/>
              </a:spcBef>
              <a:spcAft>
                <a:spcPts val="0"/>
              </a:spcAft>
            </a:pPr>
            <a:endParaRPr lang="en-US" sz="1200" kern="0" dirty="0" smtClean="0">
              <a:solidFill>
                <a:srgbClr val="002060"/>
              </a:solidFill>
            </a:endParaRPr>
          </a:p>
          <a:p>
            <a:pPr>
              <a:spcBef>
                <a:spcPts val="0"/>
              </a:spcBef>
              <a:spcAft>
                <a:spcPts val="0"/>
              </a:spcAft>
            </a:pPr>
            <a:endParaRPr lang="en-US" sz="1200" kern="0" dirty="0" smtClean="0">
              <a:solidFill>
                <a:srgbClr val="002060"/>
              </a:solidFill>
            </a:endParaRPr>
          </a:p>
          <a:p>
            <a:pPr>
              <a:spcBef>
                <a:spcPts val="0"/>
              </a:spcBef>
              <a:spcAft>
                <a:spcPts val="0"/>
              </a:spcAft>
            </a:pPr>
            <a:r>
              <a:rPr lang="en-US" sz="1800" kern="0" dirty="0" smtClean="0">
                <a:solidFill>
                  <a:srgbClr val="002060"/>
                </a:solidFill>
              </a:rPr>
              <a:t>Mihai PAUN</a:t>
            </a:r>
          </a:p>
          <a:p>
            <a:pPr>
              <a:spcBef>
                <a:spcPts val="0"/>
              </a:spcBef>
              <a:spcAft>
                <a:spcPts val="0"/>
              </a:spcAft>
            </a:pPr>
            <a:r>
              <a:rPr lang="en-US" sz="1800" kern="0" dirty="0" smtClean="0">
                <a:solidFill>
                  <a:srgbClr val="002060"/>
                </a:solidFill>
              </a:rPr>
              <a:t>Vice-President</a:t>
            </a:r>
          </a:p>
          <a:p>
            <a:pPr>
              <a:spcBef>
                <a:spcPts val="0"/>
              </a:spcBef>
              <a:spcAft>
                <a:spcPts val="0"/>
              </a:spcAft>
            </a:pPr>
            <a:r>
              <a:rPr lang="en-US" sz="1800" kern="0" dirty="0" smtClean="0">
                <a:solidFill>
                  <a:srgbClr val="002060"/>
                </a:solidFill>
              </a:rPr>
              <a:t>Romanian Energy Center </a:t>
            </a:r>
          </a:p>
          <a:p>
            <a:r>
              <a:rPr lang="en-GB" sz="1800" kern="0" dirty="0" smtClean="0">
                <a:solidFill>
                  <a:srgbClr val="002060"/>
                </a:solidFill>
                <a:cs typeface="Arial" pitchFamily="34" charset="0"/>
              </a:rPr>
              <a:t/>
            </a:r>
            <a:br>
              <a:rPr lang="en-GB" sz="1800" kern="0" dirty="0" smtClean="0">
                <a:solidFill>
                  <a:srgbClr val="002060"/>
                </a:solidFill>
                <a:cs typeface="Arial" pitchFamily="34" charset="0"/>
              </a:rPr>
            </a:br>
            <a:r>
              <a:rPr lang="en-US" sz="1400" kern="0" dirty="0" smtClean="0">
                <a:solidFill>
                  <a:srgbClr val="002060"/>
                </a:solidFill>
              </a:rPr>
              <a:t>5 June 2018, Brussels</a:t>
            </a:r>
            <a:endParaRPr lang="en-US" sz="1400" kern="0" dirty="0">
              <a:solidFill>
                <a:srgbClr val="00206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914400" eaLnBrk="0" fontAlgn="base" hangingPunct="0">
              <a:spcBef>
                <a:spcPct val="0"/>
              </a:spcBef>
              <a:spcAft>
                <a:spcPct val="0"/>
              </a:spcAft>
              <a:defRPr/>
            </a:pPr>
            <a:r>
              <a:rPr lang="de-DE" dirty="0"/>
              <a:t>Slide No. </a:t>
            </a:r>
            <a:fld id="{3FCB4FCA-B494-BA4E-9913-F9D3A727F08A}" type="slidenum">
              <a:rPr lang="de-DE" smtClean="0"/>
              <a:pPr defTabSz="914400" eaLnBrk="0" fontAlgn="base" hangingPunct="0">
                <a:spcBef>
                  <a:spcPct val="0"/>
                </a:spcBef>
                <a:spcAft>
                  <a:spcPct val="0"/>
                </a:spcAft>
                <a:defRPr/>
              </a:pPr>
              <a:t>3</a:t>
            </a:fld>
            <a:r>
              <a:rPr lang="de-DE" dirty="0"/>
              <a:t> </a:t>
            </a:r>
            <a:endParaRPr lang="de-DE" dirty="0">
              <a:latin typeface="Arial" charset="0"/>
            </a:endParaRPr>
          </a:p>
        </p:txBody>
      </p:sp>
      <p:sp>
        <p:nvSpPr>
          <p:cNvPr id="4" name="Datumsplatzhalter 3"/>
          <p:cNvSpPr>
            <a:spLocks noGrp="1"/>
          </p:cNvSpPr>
          <p:nvPr>
            <p:ph type="dt" sz="half" idx="2"/>
          </p:nvPr>
        </p:nvSpPr>
        <p:spPr/>
        <p:txBody>
          <a:bodyPr/>
          <a:lstStyle/>
          <a:p>
            <a:fld id="{F80F08E1-1DC1-4D9E-854B-36C957F2E0D2}" type="datetime1">
              <a:rPr lang="en-US" smtClean="0"/>
              <a:t>6/5/2018</a:t>
            </a:fld>
            <a:endParaRPr lang="de-DE" dirty="0"/>
          </a:p>
        </p:txBody>
      </p:sp>
      <p:sp>
        <p:nvSpPr>
          <p:cNvPr id="8" name="4 Marcador de pie de página"/>
          <p:cNvSpPr txBox="1">
            <a:spLocks/>
          </p:cNvSpPr>
          <p:nvPr/>
        </p:nvSpPr>
        <p:spPr bwMode="auto">
          <a:xfrm>
            <a:off x="5475201" y="3570816"/>
            <a:ext cx="2716820" cy="311787"/>
          </a:xfrm>
          <a:prstGeom prst="rect">
            <a:avLst/>
          </a:prstGeom>
          <a:noFill/>
          <a:ln w="7239">
            <a:noFill/>
            <a:miter lim="800000"/>
            <a:headEnd/>
            <a:tailEnd/>
          </a:ln>
          <a:effectLst/>
        </p:spPr>
        <p:txBody>
          <a:bodyPr vert="horz" wrap="none" lIns="0" tIns="0" rIns="0" bIns="0" numCol="1" anchor="ctr" anchorCtr="0" compatLnSpc="1">
            <a:prstTxWarp prst="textNoShape">
              <a:avLst/>
            </a:prstTxWarp>
          </a:bodyPr>
          <a:lstStyle>
            <a:defPPr>
              <a:defRPr lang="de-DE"/>
            </a:defPPr>
            <a:lvl1pPr marL="0" algn="l" defTabSz="457200" rtl="0" eaLnBrk="1" latinLnBrk="0" hangingPunct="1">
              <a:defRPr sz="900" kern="1200" smtClean="0">
                <a:solidFill>
                  <a:srgbClr val="2229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sz="1400" b="1" dirty="0">
                <a:solidFill>
                  <a:prstClr val="black">
                    <a:lumMod val="65000"/>
                    <a:lumOff val="35000"/>
                  </a:prstClr>
                </a:solidFill>
              </a:rPr>
              <a:t> </a:t>
            </a:r>
          </a:p>
        </p:txBody>
      </p:sp>
      <p:sp>
        <p:nvSpPr>
          <p:cNvPr id="2" name="TextBox 1"/>
          <p:cNvSpPr txBox="1"/>
          <p:nvPr/>
        </p:nvSpPr>
        <p:spPr>
          <a:xfrm>
            <a:off x="0" y="773577"/>
            <a:ext cx="9031458" cy="3077766"/>
          </a:xfrm>
          <a:prstGeom prst="rect">
            <a:avLst/>
          </a:prstGeom>
          <a:noFill/>
        </p:spPr>
        <p:txBody>
          <a:bodyPr wrap="square" rtlCol="0">
            <a:spAutoFit/>
          </a:bodyPr>
          <a:lstStyle/>
          <a:p>
            <a:pPr algn="just">
              <a:spcBef>
                <a:spcPts val="600"/>
              </a:spcBef>
              <a:spcAft>
                <a:spcPts val="600"/>
              </a:spcAft>
            </a:pPr>
            <a:r>
              <a:rPr lang="en-US" sz="2400" b="1" i="1" u="sng" dirty="0" smtClean="0">
                <a:solidFill>
                  <a:srgbClr val="0070C0"/>
                </a:solidFill>
              </a:rPr>
              <a:t>Objectives:</a:t>
            </a:r>
            <a:endParaRPr lang="en-GB" sz="2400" dirty="0">
              <a:solidFill>
                <a:srgbClr val="0070C0"/>
              </a:solidFill>
            </a:endParaRPr>
          </a:p>
          <a:p>
            <a:pPr marL="342900" indent="-342900">
              <a:spcBef>
                <a:spcPts val="600"/>
              </a:spcBef>
              <a:spcAft>
                <a:spcPts val="600"/>
              </a:spcAft>
              <a:buFont typeface="Arial" panose="020B0604020202020204" pitchFamily="34" charset="0"/>
              <a:buChar char="–"/>
            </a:pPr>
            <a:r>
              <a:rPr lang="en-GB" sz="2000" b="1" dirty="0" smtClean="0">
                <a:solidFill>
                  <a:srgbClr val="0070C0"/>
                </a:solidFill>
              </a:rPr>
              <a:t>Facilitate Dialog with Industry </a:t>
            </a:r>
            <a:r>
              <a:rPr lang="en-GB" sz="2000" b="1" dirty="0">
                <a:solidFill>
                  <a:srgbClr val="0070C0"/>
                </a:solidFill>
              </a:rPr>
              <a:t>representatives </a:t>
            </a:r>
            <a:r>
              <a:rPr lang="en-GB" sz="2000" dirty="0" smtClean="0">
                <a:solidFill>
                  <a:srgbClr val="002060"/>
                </a:solidFill>
              </a:rPr>
              <a:t>on </a:t>
            </a:r>
            <a:r>
              <a:rPr lang="en-GB" sz="2000" dirty="0">
                <a:solidFill>
                  <a:srgbClr val="002060"/>
                </a:solidFill>
              </a:rPr>
              <a:t>how to </a:t>
            </a:r>
            <a:r>
              <a:rPr lang="en-GB" sz="2000" dirty="0" smtClean="0">
                <a:solidFill>
                  <a:srgbClr val="002060"/>
                </a:solidFill>
              </a:rPr>
              <a:t>address  </a:t>
            </a:r>
            <a:r>
              <a:rPr lang="en-GB" sz="2000" b="1" dirty="0">
                <a:solidFill>
                  <a:srgbClr val="0070C0"/>
                </a:solidFill>
              </a:rPr>
              <a:t>innovation and digitalization</a:t>
            </a:r>
            <a:r>
              <a:rPr lang="en-GB" sz="2000" dirty="0">
                <a:solidFill>
                  <a:srgbClr val="002060"/>
                </a:solidFill>
              </a:rPr>
              <a:t>, by putting the </a:t>
            </a:r>
            <a:r>
              <a:rPr lang="en-GB" sz="2000" b="1" dirty="0">
                <a:solidFill>
                  <a:srgbClr val="002060"/>
                </a:solidFill>
              </a:rPr>
              <a:t>right infrastructure in </a:t>
            </a:r>
            <a:r>
              <a:rPr lang="en-GB" sz="2000" b="1" dirty="0" smtClean="0">
                <a:solidFill>
                  <a:srgbClr val="002060"/>
                </a:solidFill>
              </a:rPr>
              <a:t>place</a:t>
            </a:r>
            <a:endParaRPr lang="en-GB" sz="2000" dirty="0">
              <a:solidFill>
                <a:srgbClr val="002060"/>
              </a:solidFill>
            </a:endParaRPr>
          </a:p>
          <a:p>
            <a:pPr marL="342900" indent="-342900">
              <a:spcBef>
                <a:spcPts val="600"/>
              </a:spcBef>
              <a:spcAft>
                <a:spcPts val="600"/>
              </a:spcAft>
              <a:buFont typeface="Arial" panose="020B0604020202020204" pitchFamily="34" charset="0"/>
              <a:buChar char="–"/>
            </a:pPr>
            <a:r>
              <a:rPr lang="en-GB" sz="2000" dirty="0" smtClean="0">
                <a:solidFill>
                  <a:srgbClr val="002060"/>
                </a:solidFill>
              </a:rPr>
              <a:t>Address the </a:t>
            </a:r>
            <a:r>
              <a:rPr lang="en-GB" sz="2000" dirty="0">
                <a:solidFill>
                  <a:srgbClr val="002060"/>
                </a:solidFill>
              </a:rPr>
              <a:t>next decade’s </a:t>
            </a:r>
            <a:r>
              <a:rPr lang="en-GB" sz="2000" b="1" dirty="0">
                <a:solidFill>
                  <a:srgbClr val="0070C0"/>
                </a:solidFill>
              </a:rPr>
              <a:t>challenges for the </a:t>
            </a:r>
            <a:r>
              <a:rPr lang="en-GB" sz="2000" b="1" dirty="0" smtClean="0">
                <a:solidFill>
                  <a:srgbClr val="0070C0"/>
                </a:solidFill>
              </a:rPr>
              <a:t>electricity grids, regulation and governance </a:t>
            </a:r>
            <a:r>
              <a:rPr lang="en-GB" sz="2000" dirty="0">
                <a:solidFill>
                  <a:srgbClr val="002060"/>
                </a:solidFill>
              </a:rPr>
              <a:t>and </a:t>
            </a:r>
            <a:r>
              <a:rPr lang="en-GB" sz="2000" b="1" dirty="0">
                <a:solidFill>
                  <a:srgbClr val="0070C0"/>
                </a:solidFill>
              </a:rPr>
              <a:t>provide insights and solutions </a:t>
            </a:r>
            <a:r>
              <a:rPr lang="en-GB" sz="2000" dirty="0">
                <a:solidFill>
                  <a:srgbClr val="002060"/>
                </a:solidFill>
              </a:rPr>
              <a:t>through </a:t>
            </a:r>
            <a:r>
              <a:rPr lang="en-GB" sz="2000" b="1" dirty="0">
                <a:solidFill>
                  <a:srgbClr val="0070C0"/>
                </a:solidFill>
              </a:rPr>
              <a:t>innovative </a:t>
            </a:r>
            <a:r>
              <a:rPr lang="en-GB" sz="2000" b="1" dirty="0" smtClean="0">
                <a:solidFill>
                  <a:srgbClr val="0070C0"/>
                </a:solidFill>
              </a:rPr>
              <a:t>projects and demonstrators </a:t>
            </a:r>
          </a:p>
          <a:p>
            <a:pPr marL="342900" indent="-342900">
              <a:spcBef>
                <a:spcPts val="600"/>
              </a:spcBef>
              <a:spcAft>
                <a:spcPts val="600"/>
              </a:spcAft>
              <a:buFont typeface="Arial" panose="020B0604020202020204" pitchFamily="34" charset="0"/>
              <a:buChar char="–"/>
            </a:pPr>
            <a:r>
              <a:rPr lang="en-GB" sz="2000" b="1" dirty="0" smtClean="0">
                <a:solidFill>
                  <a:srgbClr val="0070C0"/>
                </a:solidFill>
              </a:rPr>
              <a:t>Analyse sectorial </a:t>
            </a:r>
            <a:r>
              <a:rPr lang="en-GB" sz="2000" b="1" dirty="0">
                <a:solidFill>
                  <a:srgbClr val="0070C0"/>
                </a:solidFill>
              </a:rPr>
              <a:t>integration</a:t>
            </a:r>
            <a:r>
              <a:rPr lang="en-GB" sz="2000" dirty="0">
                <a:solidFill>
                  <a:srgbClr val="002060"/>
                </a:solidFill>
              </a:rPr>
              <a:t>, as well as integrated </a:t>
            </a:r>
            <a:r>
              <a:rPr lang="en-GB" sz="2000" b="1" dirty="0">
                <a:solidFill>
                  <a:srgbClr val="002060"/>
                </a:solidFill>
              </a:rPr>
              <a:t>energy market in the Central and South-Eastern region</a:t>
            </a:r>
            <a:r>
              <a:rPr lang="en-GB" sz="2000" dirty="0">
                <a:solidFill>
                  <a:srgbClr val="002060"/>
                </a:solidFill>
              </a:rPr>
              <a:t>. </a:t>
            </a:r>
            <a:endParaRPr lang="en-GB" sz="2000" dirty="0" smtClean="0">
              <a:solidFill>
                <a:srgbClr val="002060"/>
              </a:solidFill>
            </a:endParaRPr>
          </a:p>
        </p:txBody>
      </p:sp>
    </p:spTree>
    <p:extLst>
      <p:ext uri="{BB962C8B-B14F-4D97-AF65-F5344CB8AC3E}">
        <p14:creationId xmlns:p14="http://schemas.microsoft.com/office/powerpoint/2010/main" val="33619021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914400" eaLnBrk="0" fontAlgn="base" hangingPunct="0">
              <a:spcBef>
                <a:spcPct val="0"/>
              </a:spcBef>
              <a:spcAft>
                <a:spcPct val="0"/>
              </a:spcAft>
              <a:defRPr/>
            </a:pPr>
            <a:r>
              <a:rPr lang="de-DE" dirty="0"/>
              <a:t>Slide No. </a:t>
            </a:r>
            <a:fld id="{3FCB4FCA-B494-BA4E-9913-F9D3A727F08A}" type="slidenum">
              <a:rPr lang="de-DE" smtClean="0"/>
              <a:pPr defTabSz="914400" eaLnBrk="0" fontAlgn="base" hangingPunct="0">
                <a:spcBef>
                  <a:spcPct val="0"/>
                </a:spcBef>
                <a:spcAft>
                  <a:spcPct val="0"/>
                </a:spcAft>
                <a:defRPr/>
              </a:pPr>
              <a:t>4</a:t>
            </a:fld>
            <a:r>
              <a:rPr lang="de-DE" dirty="0"/>
              <a:t> </a:t>
            </a:r>
            <a:endParaRPr lang="de-DE" dirty="0">
              <a:latin typeface="Arial" charset="0"/>
            </a:endParaRPr>
          </a:p>
        </p:txBody>
      </p:sp>
      <p:sp>
        <p:nvSpPr>
          <p:cNvPr id="4" name="Datumsplatzhalter 3"/>
          <p:cNvSpPr>
            <a:spLocks noGrp="1"/>
          </p:cNvSpPr>
          <p:nvPr>
            <p:ph type="dt" sz="half" idx="2"/>
          </p:nvPr>
        </p:nvSpPr>
        <p:spPr/>
        <p:txBody>
          <a:bodyPr/>
          <a:lstStyle/>
          <a:p>
            <a:fld id="{F80F08E1-1DC1-4D9E-854B-36C957F2E0D2}" type="datetime1">
              <a:rPr lang="en-US" smtClean="0"/>
              <a:t>6/5/2018</a:t>
            </a:fld>
            <a:endParaRPr lang="de-DE" dirty="0"/>
          </a:p>
        </p:txBody>
      </p:sp>
      <p:sp>
        <p:nvSpPr>
          <p:cNvPr id="8" name="4 Marcador de pie de página"/>
          <p:cNvSpPr txBox="1">
            <a:spLocks/>
          </p:cNvSpPr>
          <p:nvPr/>
        </p:nvSpPr>
        <p:spPr bwMode="auto">
          <a:xfrm>
            <a:off x="5475201" y="3570816"/>
            <a:ext cx="2716820" cy="311787"/>
          </a:xfrm>
          <a:prstGeom prst="rect">
            <a:avLst/>
          </a:prstGeom>
          <a:noFill/>
          <a:ln w="7239">
            <a:noFill/>
            <a:miter lim="800000"/>
            <a:headEnd/>
            <a:tailEnd/>
          </a:ln>
          <a:effectLst/>
        </p:spPr>
        <p:txBody>
          <a:bodyPr vert="horz" wrap="none" lIns="0" tIns="0" rIns="0" bIns="0" numCol="1" anchor="ctr" anchorCtr="0" compatLnSpc="1">
            <a:prstTxWarp prst="textNoShape">
              <a:avLst/>
            </a:prstTxWarp>
          </a:bodyPr>
          <a:lstStyle>
            <a:defPPr>
              <a:defRPr lang="de-DE"/>
            </a:defPPr>
            <a:lvl1pPr marL="0" algn="l" defTabSz="457200" rtl="0" eaLnBrk="1" latinLnBrk="0" hangingPunct="1">
              <a:defRPr sz="900" kern="1200" smtClean="0">
                <a:solidFill>
                  <a:srgbClr val="2229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sz="1400" b="1" dirty="0">
                <a:solidFill>
                  <a:prstClr val="black">
                    <a:lumMod val="65000"/>
                    <a:lumOff val="35000"/>
                  </a:prstClr>
                </a:solidFill>
              </a:rPr>
              <a:t> </a:t>
            </a:r>
          </a:p>
        </p:txBody>
      </p:sp>
      <p:sp>
        <p:nvSpPr>
          <p:cNvPr id="2" name="TextBox 1"/>
          <p:cNvSpPr txBox="1"/>
          <p:nvPr/>
        </p:nvSpPr>
        <p:spPr>
          <a:xfrm>
            <a:off x="0" y="572409"/>
            <a:ext cx="9061704" cy="4485843"/>
          </a:xfrm>
          <a:prstGeom prst="rect">
            <a:avLst/>
          </a:prstGeom>
          <a:noFill/>
        </p:spPr>
        <p:txBody>
          <a:bodyPr wrap="square" rtlCol="0">
            <a:spAutoFit/>
          </a:bodyPr>
          <a:lstStyle/>
          <a:p>
            <a:r>
              <a:rPr lang="en-US" sz="2400" b="1" i="1" u="sng" dirty="0" smtClean="0">
                <a:solidFill>
                  <a:srgbClr val="0070C0"/>
                </a:solidFill>
              </a:rPr>
              <a:t>TOPICS</a:t>
            </a:r>
            <a:r>
              <a:rPr lang="en-US" sz="2400" b="1" i="1" u="sng" dirty="0">
                <a:solidFill>
                  <a:srgbClr val="0070C0"/>
                </a:solidFill>
              </a:rPr>
              <a:t>:</a:t>
            </a:r>
            <a:endParaRPr lang="en-GB" sz="2400" b="1" i="1" u="sng" dirty="0">
              <a:solidFill>
                <a:srgbClr val="0070C0"/>
              </a:solidFill>
            </a:endParaRPr>
          </a:p>
          <a:p>
            <a:pPr marL="285750" indent="-285750">
              <a:spcBef>
                <a:spcPts val="300"/>
              </a:spcBef>
              <a:spcAft>
                <a:spcPts val="300"/>
              </a:spcAft>
              <a:buFont typeface="Arial" panose="020B0604020202020204" pitchFamily="34" charset="0"/>
              <a:buChar char="–"/>
            </a:pPr>
            <a:r>
              <a:rPr lang="en-US" dirty="0" smtClean="0">
                <a:solidFill>
                  <a:srgbClr val="002060"/>
                </a:solidFill>
              </a:rPr>
              <a:t>Interconnection </a:t>
            </a:r>
            <a:r>
              <a:rPr lang="en-US" dirty="0">
                <a:solidFill>
                  <a:srgbClr val="002060"/>
                </a:solidFill>
              </a:rPr>
              <a:t>of </a:t>
            </a:r>
            <a:r>
              <a:rPr lang="en-US" b="1" dirty="0">
                <a:solidFill>
                  <a:srgbClr val="0070C0"/>
                </a:solidFill>
              </a:rPr>
              <a:t>Smart Grids</a:t>
            </a:r>
            <a:r>
              <a:rPr lang="en-US" dirty="0">
                <a:solidFill>
                  <a:srgbClr val="0070C0"/>
                </a:solidFill>
              </a:rPr>
              <a:t> </a:t>
            </a:r>
            <a:r>
              <a:rPr lang="en-US" dirty="0">
                <a:solidFill>
                  <a:srgbClr val="002060"/>
                </a:solidFill>
              </a:rPr>
              <a:t>operating in different MS is already happening at TSO level but there is a need of more coordination between the </a:t>
            </a:r>
            <a:r>
              <a:rPr lang="en-US" b="1" dirty="0">
                <a:solidFill>
                  <a:srgbClr val="0070C0"/>
                </a:solidFill>
              </a:rPr>
              <a:t>TSOs and DSOs</a:t>
            </a:r>
            <a:r>
              <a:rPr lang="en-US" dirty="0">
                <a:solidFill>
                  <a:srgbClr val="0070C0"/>
                </a:solidFill>
              </a:rPr>
              <a:t> </a:t>
            </a:r>
            <a:r>
              <a:rPr lang="en-US" dirty="0">
                <a:solidFill>
                  <a:srgbClr val="002060"/>
                </a:solidFill>
              </a:rPr>
              <a:t>and also amongst DSOs. </a:t>
            </a:r>
            <a:endParaRPr lang="en-GB" dirty="0">
              <a:solidFill>
                <a:srgbClr val="002060"/>
              </a:solidFill>
            </a:endParaRPr>
          </a:p>
          <a:p>
            <a:pPr marL="285750" indent="-285750">
              <a:spcBef>
                <a:spcPts val="300"/>
              </a:spcBef>
              <a:spcAft>
                <a:spcPts val="300"/>
              </a:spcAft>
              <a:buFont typeface="Arial" panose="020B0604020202020204" pitchFamily="34" charset="0"/>
              <a:buChar char="–"/>
            </a:pPr>
            <a:r>
              <a:rPr lang="en-US" b="1" dirty="0" smtClean="0">
                <a:solidFill>
                  <a:srgbClr val="0070C0"/>
                </a:solidFill>
              </a:rPr>
              <a:t>ENERGY PACKAGE</a:t>
            </a:r>
          </a:p>
          <a:p>
            <a:pPr marL="285750" indent="-285750">
              <a:spcBef>
                <a:spcPts val="300"/>
              </a:spcBef>
              <a:spcAft>
                <a:spcPts val="300"/>
              </a:spcAft>
              <a:buFont typeface="Arial" panose="020B0604020202020204" pitchFamily="34" charset="0"/>
              <a:buChar char="–"/>
            </a:pPr>
            <a:r>
              <a:rPr lang="en-US" dirty="0" smtClean="0">
                <a:solidFill>
                  <a:srgbClr val="002060"/>
                </a:solidFill>
              </a:rPr>
              <a:t>Need </a:t>
            </a:r>
            <a:r>
              <a:rPr lang="en-US" dirty="0">
                <a:solidFill>
                  <a:srgbClr val="002060"/>
                </a:solidFill>
              </a:rPr>
              <a:t>for more integration of the </a:t>
            </a:r>
            <a:r>
              <a:rPr lang="en-US" dirty="0" smtClean="0">
                <a:solidFill>
                  <a:srgbClr val="002060"/>
                </a:solidFill>
              </a:rPr>
              <a:t>electricity distribution </a:t>
            </a:r>
            <a:r>
              <a:rPr lang="en-US" dirty="0">
                <a:solidFill>
                  <a:srgbClr val="002060"/>
                </a:solidFill>
              </a:rPr>
              <a:t>grid and the transmission systems to </a:t>
            </a:r>
            <a:r>
              <a:rPr lang="en-US" b="1" dirty="0">
                <a:solidFill>
                  <a:srgbClr val="0070C0"/>
                </a:solidFill>
              </a:rPr>
              <a:t>enable digital and physical interconnections </a:t>
            </a:r>
            <a:r>
              <a:rPr lang="en-US" b="1" dirty="0">
                <a:solidFill>
                  <a:srgbClr val="002060"/>
                </a:solidFill>
              </a:rPr>
              <a:t>at the distribution level </a:t>
            </a:r>
            <a:r>
              <a:rPr lang="en-US" dirty="0">
                <a:solidFill>
                  <a:srgbClr val="002060"/>
                </a:solidFill>
              </a:rPr>
              <a:t>and cross-borders in the </a:t>
            </a:r>
            <a:r>
              <a:rPr lang="en-US" dirty="0" smtClean="0">
                <a:solidFill>
                  <a:srgbClr val="002060"/>
                </a:solidFill>
              </a:rPr>
              <a:t>future</a:t>
            </a:r>
          </a:p>
          <a:p>
            <a:pPr marL="285750" indent="-285750">
              <a:spcBef>
                <a:spcPts val="300"/>
              </a:spcBef>
              <a:spcAft>
                <a:spcPts val="300"/>
              </a:spcAft>
              <a:buFont typeface="Arial" panose="020B0604020202020204" pitchFamily="34" charset="0"/>
              <a:buChar char="–"/>
            </a:pPr>
            <a:r>
              <a:rPr lang="en-US" dirty="0" smtClean="0">
                <a:solidFill>
                  <a:srgbClr val="002060"/>
                </a:solidFill>
              </a:rPr>
              <a:t>There </a:t>
            </a:r>
            <a:r>
              <a:rPr lang="en-US" dirty="0">
                <a:solidFill>
                  <a:srgbClr val="002060"/>
                </a:solidFill>
              </a:rPr>
              <a:t>are </a:t>
            </a:r>
            <a:r>
              <a:rPr lang="en-US" b="1" dirty="0">
                <a:solidFill>
                  <a:srgbClr val="0070C0"/>
                </a:solidFill>
              </a:rPr>
              <a:t>synergies</a:t>
            </a:r>
            <a:r>
              <a:rPr lang="en-US" b="1" dirty="0">
                <a:solidFill>
                  <a:srgbClr val="002060"/>
                </a:solidFill>
              </a:rPr>
              <a:t> to be exploited amongst the </a:t>
            </a:r>
            <a:r>
              <a:rPr lang="en-US" b="1" dirty="0">
                <a:solidFill>
                  <a:srgbClr val="0070C0"/>
                </a:solidFill>
              </a:rPr>
              <a:t>Telecoms, Energy and Transport sectors</a:t>
            </a:r>
            <a:r>
              <a:rPr lang="en-US" b="1" dirty="0">
                <a:solidFill>
                  <a:srgbClr val="002060"/>
                </a:solidFill>
              </a:rPr>
              <a:t> </a:t>
            </a:r>
            <a:r>
              <a:rPr lang="en-US" dirty="0">
                <a:solidFill>
                  <a:srgbClr val="002060"/>
                </a:solidFill>
              </a:rPr>
              <a:t>in terms of </a:t>
            </a:r>
            <a:r>
              <a:rPr lang="en-US" b="1" dirty="0" smtClean="0">
                <a:solidFill>
                  <a:srgbClr val="0070C0"/>
                </a:solidFill>
              </a:rPr>
              <a:t>ICT</a:t>
            </a:r>
            <a:r>
              <a:rPr lang="en-US" dirty="0" smtClean="0">
                <a:solidFill>
                  <a:srgbClr val="002060"/>
                </a:solidFill>
              </a:rPr>
              <a:t>, </a:t>
            </a:r>
            <a:r>
              <a:rPr lang="en-US" b="1" dirty="0" smtClean="0">
                <a:solidFill>
                  <a:srgbClr val="0070C0"/>
                </a:solidFill>
              </a:rPr>
              <a:t>digitalization</a:t>
            </a:r>
            <a:r>
              <a:rPr lang="en-US" b="1" dirty="0" smtClean="0">
                <a:solidFill>
                  <a:srgbClr val="002060"/>
                </a:solidFill>
              </a:rPr>
              <a:t> </a:t>
            </a:r>
            <a:r>
              <a:rPr lang="en-US" b="1" dirty="0">
                <a:solidFill>
                  <a:srgbClr val="002060"/>
                </a:solidFill>
              </a:rPr>
              <a:t>and </a:t>
            </a:r>
            <a:r>
              <a:rPr lang="en-US" b="1" dirty="0" smtClean="0">
                <a:solidFill>
                  <a:srgbClr val="002060"/>
                </a:solidFill>
              </a:rPr>
              <a:t>infrastructures</a:t>
            </a:r>
            <a:endParaRPr lang="en-US" dirty="0" smtClean="0">
              <a:solidFill>
                <a:srgbClr val="002060"/>
              </a:solidFill>
            </a:endParaRPr>
          </a:p>
          <a:p>
            <a:pPr marL="285750" indent="-285750">
              <a:spcBef>
                <a:spcPts val="300"/>
              </a:spcBef>
              <a:spcAft>
                <a:spcPts val="300"/>
              </a:spcAft>
              <a:buFont typeface="Arial" panose="020B0604020202020204" pitchFamily="34" charset="0"/>
              <a:buChar char="–"/>
            </a:pPr>
            <a:r>
              <a:rPr lang="en-US" b="1" dirty="0" smtClean="0">
                <a:solidFill>
                  <a:srgbClr val="0070C0"/>
                </a:solidFill>
              </a:rPr>
              <a:t>Close </a:t>
            </a:r>
            <a:r>
              <a:rPr lang="en-US" b="1" dirty="0">
                <a:solidFill>
                  <a:srgbClr val="0070C0"/>
                </a:solidFill>
              </a:rPr>
              <a:t>collaboration amongst these sectors is needed </a:t>
            </a:r>
            <a:r>
              <a:rPr lang="en-US" dirty="0">
                <a:solidFill>
                  <a:srgbClr val="002060"/>
                </a:solidFill>
              </a:rPr>
              <a:t>in order to use resources efficiently and effectively.</a:t>
            </a:r>
            <a:r>
              <a:rPr lang="en-GB" dirty="0">
                <a:solidFill>
                  <a:srgbClr val="002060"/>
                </a:solidFill>
              </a:rPr>
              <a:t> </a:t>
            </a:r>
            <a:endParaRPr lang="en-GB" dirty="0" smtClean="0">
              <a:solidFill>
                <a:srgbClr val="002060"/>
              </a:solidFill>
            </a:endParaRPr>
          </a:p>
          <a:p>
            <a:pPr marL="285750" indent="-285750">
              <a:spcBef>
                <a:spcPts val="300"/>
              </a:spcBef>
              <a:spcAft>
                <a:spcPts val="300"/>
              </a:spcAft>
              <a:buFont typeface="Arial" panose="020B0604020202020204" pitchFamily="34" charset="0"/>
              <a:buChar char="–"/>
            </a:pPr>
            <a:r>
              <a:rPr lang="en-US" i="1" dirty="0" smtClean="0">
                <a:solidFill>
                  <a:srgbClr val="002060"/>
                </a:solidFill>
              </a:rPr>
              <a:t>A </a:t>
            </a:r>
            <a:r>
              <a:rPr lang="en-US" b="1" i="1" dirty="0">
                <a:solidFill>
                  <a:srgbClr val="0070C0"/>
                </a:solidFill>
              </a:rPr>
              <a:t>Networking Exhibition </a:t>
            </a:r>
            <a:r>
              <a:rPr lang="en-US" i="1" dirty="0" smtClean="0">
                <a:solidFill>
                  <a:srgbClr val="002060"/>
                </a:solidFill>
              </a:rPr>
              <a:t>on showcase RD&amp;I </a:t>
            </a:r>
            <a:r>
              <a:rPr lang="en-US" i="1" dirty="0">
                <a:solidFill>
                  <a:srgbClr val="002060"/>
                </a:solidFill>
              </a:rPr>
              <a:t>Projects with a European scope </a:t>
            </a:r>
            <a:r>
              <a:rPr lang="en-US" i="1" dirty="0" smtClean="0">
                <a:solidFill>
                  <a:srgbClr val="002060"/>
                </a:solidFill>
              </a:rPr>
              <a:t>– implementation and </a:t>
            </a:r>
            <a:r>
              <a:rPr lang="en-US" i="1" dirty="0">
                <a:solidFill>
                  <a:srgbClr val="002060"/>
                </a:solidFill>
              </a:rPr>
              <a:t>results</a:t>
            </a:r>
            <a:r>
              <a:rPr lang="en-US" i="1" dirty="0" smtClean="0">
                <a:solidFill>
                  <a:srgbClr val="002060"/>
                </a:solidFill>
              </a:rPr>
              <a:t>.</a:t>
            </a:r>
            <a:endParaRPr lang="en-GB" dirty="0">
              <a:solidFill>
                <a:srgbClr val="002060"/>
              </a:solidFill>
            </a:endParaRPr>
          </a:p>
        </p:txBody>
      </p:sp>
    </p:spTree>
    <p:extLst>
      <p:ext uri="{BB962C8B-B14F-4D97-AF65-F5344CB8AC3E}">
        <p14:creationId xmlns:p14="http://schemas.microsoft.com/office/powerpoint/2010/main" val="10661143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914400" eaLnBrk="0" fontAlgn="base" hangingPunct="0">
              <a:spcBef>
                <a:spcPct val="0"/>
              </a:spcBef>
              <a:spcAft>
                <a:spcPct val="0"/>
              </a:spcAft>
              <a:defRPr/>
            </a:pPr>
            <a:r>
              <a:rPr lang="de-DE" dirty="0"/>
              <a:t>Slide No. </a:t>
            </a:r>
            <a:fld id="{3FCB4FCA-B494-BA4E-9913-F9D3A727F08A}" type="slidenum">
              <a:rPr lang="de-DE" smtClean="0"/>
              <a:pPr defTabSz="914400" eaLnBrk="0" fontAlgn="base" hangingPunct="0">
                <a:spcBef>
                  <a:spcPct val="0"/>
                </a:spcBef>
                <a:spcAft>
                  <a:spcPct val="0"/>
                </a:spcAft>
                <a:defRPr/>
              </a:pPr>
              <a:t>5</a:t>
            </a:fld>
            <a:r>
              <a:rPr lang="de-DE" dirty="0"/>
              <a:t> </a:t>
            </a:r>
            <a:endParaRPr lang="de-DE" dirty="0">
              <a:latin typeface="Arial" charset="0"/>
            </a:endParaRPr>
          </a:p>
        </p:txBody>
      </p:sp>
      <p:sp>
        <p:nvSpPr>
          <p:cNvPr id="4" name="Datumsplatzhalter 3"/>
          <p:cNvSpPr>
            <a:spLocks noGrp="1"/>
          </p:cNvSpPr>
          <p:nvPr>
            <p:ph type="dt" sz="half" idx="2"/>
          </p:nvPr>
        </p:nvSpPr>
        <p:spPr/>
        <p:txBody>
          <a:bodyPr/>
          <a:lstStyle/>
          <a:p>
            <a:fld id="{F80F08E1-1DC1-4D9E-854B-36C957F2E0D2}" type="datetime1">
              <a:rPr lang="en-US" smtClean="0"/>
              <a:t>6/5/2018</a:t>
            </a:fld>
            <a:endParaRPr lang="de-DE" dirty="0"/>
          </a:p>
        </p:txBody>
      </p:sp>
      <p:sp>
        <p:nvSpPr>
          <p:cNvPr id="8" name="4 Marcador de pie de página"/>
          <p:cNvSpPr txBox="1">
            <a:spLocks/>
          </p:cNvSpPr>
          <p:nvPr/>
        </p:nvSpPr>
        <p:spPr bwMode="auto">
          <a:xfrm>
            <a:off x="5475201" y="3570816"/>
            <a:ext cx="2716820" cy="311787"/>
          </a:xfrm>
          <a:prstGeom prst="rect">
            <a:avLst/>
          </a:prstGeom>
          <a:noFill/>
          <a:ln w="7239">
            <a:noFill/>
            <a:miter lim="800000"/>
            <a:headEnd/>
            <a:tailEnd/>
          </a:ln>
          <a:effectLst/>
        </p:spPr>
        <p:txBody>
          <a:bodyPr vert="horz" wrap="none" lIns="0" tIns="0" rIns="0" bIns="0" numCol="1" anchor="ctr" anchorCtr="0" compatLnSpc="1">
            <a:prstTxWarp prst="textNoShape">
              <a:avLst/>
            </a:prstTxWarp>
          </a:bodyPr>
          <a:lstStyle>
            <a:defPPr>
              <a:defRPr lang="de-DE"/>
            </a:defPPr>
            <a:lvl1pPr marL="0" algn="l" defTabSz="457200" rtl="0" eaLnBrk="1" latinLnBrk="0" hangingPunct="1">
              <a:defRPr sz="900" kern="1200" smtClean="0">
                <a:solidFill>
                  <a:srgbClr val="2229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sz="1400" b="1" dirty="0">
                <a:solidFill>
                  <a:prstClr val="black">
                    <a:lumMod val="65000"/>
                    <a:lumOff val="35000"/>
                  </a:prstClr>
                </a:solidFill>
              </a:rPr>
              <a:t> </a:t>
            </a:r>
          </a:p>
        </p:txBody>
      </p:sp>
      <p:sp>
        <p:nvSpPr>
          <p:cNvPr id="2" name="TextBox 1"/>
          <p:cNvSpPr txBox="1"/>
          <p:nvPr/>
        </p:nvSpPr>
        <p:spPr>
          <a:xfrm>
            <a:off x="228600" y="663849"/>
            <a:ext cx="8715583" cy="4693593"/>
          </a:xfrm>
          <a:prstGeom prst="rect">
            <a:avLst/>
          </a:prstGeom>
          <a:noFill/>
        </p:spPr>
        <p:txBody>
          <a:bodyPr wrap="square" rtlCol="0">
            <a:spAutoFit/>
          </a:bodyPr>
          <a:lstStyle/>
          <a:p>
            <a:pPr algn="just">
              <a:spcBef>
                <a:spcPts val="300"/>
              </a:spcBef>
              <a:spcAft>
                <a:spcPts val="300"/>
              </a:spcAft>
            </a:pPr>
            <a:r>
              <a:rPr lang="en-US" sz="1400" b="1" i="1" u="sng" dirty="0" smtClean="0">
                <a:solidFill>
                  <a:srgbClr val="0070C0"/>
                </a:solidFill>
              </a:rPr>
              <a:t>Keynote Presentations:</a:t>
            </a:r>
            <a:endParaRPr lang="en-GB" sz="1400" dirty="0">
              <a:solidFill>
                <a:srgbClr val="0070C0"/>
              </a:solidFill>
            </a:endParaRPr>
          </a:p>
          <a:p>
            <a:pPr algn="just">
              <a:spcBef>
                <a:spcPts val="300"/>
              </a:spcBef>
              <a:spcAft>
                <a:spcPts val="300"/>
              </a:spcAft>
            </a:pPr>
            <a:r>
              <a:rPr lang="en-US" sz="1400" b="1" dirty="0" err="1">
                <a:solidFill>
                  <a:srgbClr val="002060"/>
                </a:solidFill>
              </a:rPr>
              <a:t>Andreea</a:t>
            </a:r>
            <a:r>
              <a:rPr lang="en-US" sz="1400" b="1" dirty="0">
                <a:solidFill>
                  <a:srgbClr val="002060"/>
                </a:solidFill>
              </a:rPr>
              <a:t> STRĂCHINESCU</a:t>
            </a:r>
            <a:r>
              <a:rPr lang="en-US" sz="1400" i="1" dirty="0">
                <a:solidFill>
                  <a:srgbClr val="002060"/>
                </a:solidFill>
              </a:rPr>
              <a:t>, </a:t>
            </a:r>
            <a:r>
              <a:rPr lang="en-US" sz="1400" i="1" dirty="0" err="1">
                <a:solidFill>
                  <a:srgbClr val="002060"/>
                </a:solidFill>
              </a:rPr>
              <a:t>HoU</a:t>
            </a:r>
            <a:r>
              <a:rPr lang="en-US" sz="1400" i="1" dirty="0">
                <a:solidFill>
                  <a:srgbClr val="002060"/>
                </a:solidFill>
              </a:rPr>
              <a:t> New Energy Technologies and Innovation, </a:t>
            </a:r>
            <a:r>
              <a:rPr lang="en-US" sz="1400" b="1" i="1" dirty="0">
                <a:solidFill>
                  <a:srgbClr val="002060"/>
                </a:solidFill>
              </a:rPr>
              <a:t>DG ENER</a:t>
            </a:r>
            <a:r>
              <a:rPr lang="en-US" sz="1400" i="1" dirty="0">
                <a:solidFill>
                  <a:srgbClr val="002060"/>
                </a:solidFill>
              </a:rPr>
              <a:t>, European Commission</a:t>
            </a:r>
            <a:endParaRPr lang="en-GB" sz="1400" dirty="0">
              <a:solidFill>
                <a:srgbClr val="002060"/>
              </a:solidFill>
            </a:endParaRPr>
          </a:p>
          <a:p>
            <a:pPr algn="just">
              <a:spcBef>
                <a:spcPts val="300"/>
              </a:spcBef>
              <a:spcAft>
                <a:spcPts val="300"/>
              </a:spcAft>
            </a:pPr>
            <a:r>
              <a:rPr lang="en-US" sz="1400" b="1" dirty="0" err="1">
                <a:solidFill>
                  <a:srgbClr val="002060"/>
                </a:solidFill>
              </a:rPr>
              <a:t>Merce</a:t>
            </a:r>
            <a:r>
              <a:rPr lang="en-US" sz="1400" b="1" dirty="0">
                <a:solidFill>
                  <a:srgbClr val="002060"/>
                </a:solidFill>
              </a:rPr>
              <a:t> GRIERA I FISA,</a:t>
            </a:r>
            <a:r>
              <a:rPr lang="en-US" sz="1400" i="1" dirty="0">
                <a:solidFill>
                  <a:srgbClr val="002060"/>
                </a:solidFill>
              </a:rPr>
              <a:t> Head of Research </a:t>
            </a:r>
            <a:r>
              <a:rPr lang="en-US" sz="1400" i="1" dirty="0" smtClean="0">
                <a:solidFill>
                  <a:srgbClr val="002060"/>
                </a:solidFill>
              </a:rPr>
              <a:t>and Innovation </a:t>
            </a:r>
            <a:r>
              <a:rPr lang="en-US" sz="1400" i="1" dirty="0">
                <a:solidFill>
                  <a:srgbClr val="002060"/>
                </a:solidFill>
              </a:rPr>
              <a:t>Sector, </a:t>
            </a:r>
            <a:r>
              <a:rPr lang="en-US" sz="1400" b="1" i="1" dirty="0">
                <a:solidFill>
                  <a:srgbClr val="002060"/>
                </a:solidFill>
              </a:rPr>
              <a:t>DG CONNECT</a:t>
            </a:r>
            <a:r>
              <a:rPr lang="en-US" sz="1400" i="1" dirty="0">
                <a:solidFill>
                  <a:srgbClr val="002060"/>
                </a:solidFill>
              </a:rPr>
              <a:t>, </a:t>
            </a:r>
            <a:r>
              <a:rPr lang="en-US" sz="1400" i="1" dirty="0" smtClean="0">
                <a:solidFill>
                  <a:srgbClr val="002060"/>
                </a:solidFill>
              </a:rPr>
              <a:t>European Commission</a:t>
            </a:r>
          </a:p>
          <a:p>
            <a:pPr algn="just">
              <a:spcBef>
                <a:spcPts val="600"/>
              </a:spcBef>
              <a:spcAft>
                <a:spcPts val="300"/>
              </a:spcAft>
            </a:pPr>
            <a:r>
              <a:rPr lang="en-US" sz="1400" b="1" i="1" u="sng" dirty="0" smtClean="0">
                <a:solidFill>
                  <a:srgbClr val="0070C0"/>
                </a:solidFill>
              </a:rPr>
              <a:t>Panelists</a:t>
            </a:r>
            <a:r>
              <a:rPr lang="en-US" sz="1400" i="1" u="sng" dirty="0">
                <a:solidFill>
                  <a:srgbClr val="0070C0"/>
                </a:solidFill>
              </a:rPr>
              <a:t>:</a:t>
            </a:r>
            <a:endParaRPr lang="en-GB" sz="1400" dirty="0">
              <a:solidFill>
                <a:srgbClr val="0070C0"/>
              </a:solidFill>
            </a:endParaRPr>
          </a:p>
          <a:p>
            <a:pPr algn="just">
              <a:spcBef>
                <a:spcPts val="300"/>
              </a:spcBef>
              <a:spcAft>
                <a:spcPts val="300"/>
              </a:spcAft>
            </a:pPr>
            <a:r>
              <a:rPr lang="en-US" sz="1400" b="1" dirty="0">
                <a:solidFill>
                  <a:srgbClr val="002060"/>
                </a:solidFill>
              </a:rPr>
              <a:t>Georgios STASSIS,</a:t>
            </a:r>
            <a:r>
              <a:rPr lang="en-US" sz="1400" dirty="0">
                <a:solidFill>
                  <a:srgbClr val="002060"/>
                </a:solidFill>
              </a:rPr>
              <a:t> </a:t>
            </a:r>
            <a:r>
              <a:rPr lang="en-US" sz="1400" i="1" dirty="0">
                <a:solidFill>
                  <a:srgbClr val="002060"/>
                </a:solidFill>
              </a:rPr>
              <a:t>Country Manager, </a:t>
            </a:r>
            <a:r>
              <a:rPr lang="en-US" sz="1400" b="1" i="1" dirty="0" err="1">
                <a:solidFill>
                  <a:srgbClr val="0070C0"/>
                </a:solidFill>
              </a:rPr>
              <a:t>Enel</a:t>
            </a:r>
            <a:r>
              <a:rPr lang="en-US" sz="1400" b="1" i="1" dirty="0">
                <a:solidFill>
                  <a:srgbClr val="0070C0"/>
                </a:solidFill>
              </a:rPr>
              <a:t> Romania</a:t>
            </a:r>
            <a:endParaRPr lang="en-GB" sz="1400" b="1" dirty="0">
              <a:solidFill>
                <a:srgbClr val="0070C0"/>
              </a:solidFill>
            </a:endParaRPr>
          </a:p>
          <a:p>
            <a:pPr algn="just">
              <a:spcBef>
                <a:spcPts val="300"/>
              </a:spcBef>
              <a:spcAft>
                <a:spcPts val="300"/>
              </a:spcAft>
            </a:pPr>
            <a:r>
              <a:rPr lang="en-US" sz="1400" b="1" dirty="0">
                <a:solidFill>
                  <a:srgbClr val="002060"/>
                </a:solidFill>
              </a:rPr>
              <a:t>Manuel SANCHEZ-JIMENEZ,</a:t>
            </a:r>
            <a:r>
              <a:rPr lang="en-US" sz="1400" dirty="0">
                <a:solidFill>
                  <a:srgbClr val="002060"/>
                </a:solidFill>
              </a:rPr>
              <a:t> </a:t>
            </a:r>
            <a:r>
              <a:rPr lang="en-US" sz="1400" i="1" dirty="0">
                <a:solidFill>
                  <a:srgbClr val="002060"/>
                </a:solidFill>
              </a:rPr>
              <a:t>Team </a:t>
            </a:r>
            <a:r>
              <a:rPr lang="en-US" sz="1400" i="1" dirty="0" smtClean="0">
                <a:solidFill>
                  <a:srgbClr val="002060"/>
                </a:solidFill>
              </a:rPr>
              <a:t>Leader </a:t>
            </a:r>
            <a:r>
              <a:rPr lang="en-US" sz="1400" b="1" i="1" dirty="0" smtClean="0">
                <a:solidFill>
                  <a:srgbClr val="002060"/>
                </a:solidFill>
              </a:rPr>
              <a:t>Smart </a:t>
            </a:r>
            <a:r>
              <a:rPr lang="en-US" sz="1400" b="1" i="1" dirty="0">
                <a:solidFill>
                  <a:srgbClr val="002060"/>
                </a:solidFill>
              </a:rPr>
              <a:t>Grids, DG ENER</a:t>
            </a:r>
            <a:r>
              <a:rPr lang="en-US" sz="1400" i="1" dirty="0">
                <a:solidFill>
                  <a:srgbClr val="002060"/>
                </a:solidFill>
              </a:rPr>
              <a:t>, European Commission</a:t>
            </a:r>
            <a:endParaRPr lang="en-GB" sz="1400" dirty="0">
              <a:solidFill>
                <a:srgbClr val="002060"/>
              </a:solidFill>
            </a:endParaRPr>
          </a:p>
          <a:p>
            <a:pPr algn="just">
              <a:spcBef>
                <a:spcPts val="300"/>
              </a:spcBef>
              <a:spcAft>
                <a:spcPts val="300"/>
              </a:spcAft>
            </a:pPr>
            <a:r>
              <a:rPr lang="en-US" sz="1400" b="1" dirty="0">
                <a:solidFill>
                  <a:srgbClr val="002060"/>
                </a:solidFill>
              </a:rPr>
              <a:t>Adrian BOROTEA, </a:t>
            </a:r>
            <a:r>
              <a:rPr lang="en-US" sz="1400" i="1" dirty="0">
                <a:solidFill>
                  <a:srgbClr val="002060"/>
                </a:solidFill>
              </a:rPr>
              <a:t>Director of Strategy, </a:t>
            </a:r>
            <a:r>
              <a:rPr lang="en-US" sz="1400" b="1" i="1" dirty="0">
                <a:solidFill>
                  <a:srgbClr val="0070C0"/>
                </a:solidFill>
              </a:rPr>
              <a:t>CEZ Romania</a:t>
            </a:r>
            <a:endParaRPr lang="en-GB" sz="1400" b="1" dirty="0">
              <a:solidFill>
                <a:srgbClr val="0070C0"/>
              </a:solidFill>
            </a:endParaRPr>
          </a:p>
          <a:p>
            <a:pPr algn="just">
              <a:spcBef>
                <a:spcPts val="300"/>
              </a:spcBef>
              <a:spcAft>
                <a:spcPts val="300"/>
              </a:spcAft>
            </a:pPr>
            <a:r>
              <a:rPr lang="en-US" sz="1400" b="1" dirty="0" err="1">
                <a:solidFill>
                  <a:srgbClr val="002060"/>
                </a:solidFill>
              </a:rPr>
              <a:t>Károly</a:t>
            </a:r>
            <a:r>
              <a:rPr lang="en-US" sz="1400" b="1" dirty="0">
                <a:solidFill>
                  <a:srgbClr val="002060"/>
                </a:solidFill>
              </a:rPr>
              <a:t> BORBÉLY</a:t>
            </a:r>
            <a:r>
              <a:rPr lang="en-US" sz="1400" i="1" dirty="0">
                <a:solidFill>
                  <a:srgbClr val="002060"/>
                </a:solidFill>
              </a:rPr>
              <a:t>, Director Public Affairs, </a:t>
            </a:r>
            <a:r>
              <a:rPr lang="en-US" sz="1400" b="1" i="1" dirty="0">
                <a:solidFill>
                  <a:srgbClr val="0070C0"/>
                </a:solidFill>
              </a:rPr>
              <a:t>Telekom Romania</a:t>
            </a:r>
            <a:endParaRPr lang="en-GB" sz="1400" b="1" dirty="0">
              <a:solidFill>
                <a:srgbClr val="0070C0"/>
              </a:solidFill>
            </a:endParaRPr>
          </a:p>
          <a:p>
            <a:pPr algn="just">
              <a:spcBef>
                <a:spcPts val="300"/>
              </a:spcBef>
              <a:spcAft>
                <a:spcPts val="300"/>
              </a:spcAft>
            </a:pPr>
            <a:r>
              <a:rPr lang="en-US" sz="1400" b="1" dirty="0" err="1">
                <a:solidFill>
                  <a:srgbClr val="002060"/>
                </a:solidFill>
              </a:rPr>
              <a:t>Valeriu</a:t>
            </a:r>
            <a:r>
              <a:rPr lang="en-US" sz="1400" b="1" dirty="0">
                <a:solidFill>
                  <a:srgbClr val="002060"/>
                </a:solidFill>
              </a:rPr>
              <a:t> BINIG,</a:t>
            </a:r>
            <a:r>
              <a:rPr lang="en-US" sz="1400" i="1" dirty="0">
                <a:solidFill>
                  <a:srgbClr val="002060"/>
                </a:solidFill>
              </a:rPr>
              <a:t> Business Advisory Partner, </a:t>
            </a:r>
            <a:r>
              <a:rPr lang="en-US" sz="1400" b="1" i="1" dirty="0" smtClean="0">
                <a:solidFill>
                  <a:srgbClr val="00B050"/>
                </a:solidFill>
              </a:rPr>
              <a:t>EY Romania</a:t>
            </a:r>
            <a:endParaRPr lang="en-GB" sz="1400" b="1" dirty="0">
              <a:solidFill>
                <a:srgbClr val="00B050"/>
              </a:solidFill>
            </a:endParaRPr>
          </a:p>
          <a:p>
            <a:pPr algn="just">
              <a:spcBef>
                <a:spcPts val="300"/>
              </a:spcBef>
              <a:spcAft>
                <a:spcPts val="300"/>
              </a:spcAft>
            </a:pPr>
            <a:r>
              <a:rPr lang="en-US" sz="1400" b="1" dirty="0">
                <a:solidFill>
                  <a:srgbClr val="002060"/>
                </a:solidFill>
              </a:rPr>
              <a:t>Massimo BERTONCINI</a:t>
            </a:r>
            <a:r>
              <a:rPr lang="en-US" sz="1400" dirty="0">
                <a:solidFill>
                  <a:srgbClr val="002060"/>
                </a:solidFill>
              </a:rPr>
              <a:t>, </a:t>
            </a:r>
            <a:r>
              <a:rPr lang="en-US" sz="1400" i="1" dirty="0">
                <a:solidFill>
                  <a:srgbClr val="002060"/>
                </a:solidFill>
              </a:rPr>
              <a:t>Director, </a:t>
            </a:r>
            <a:r>
              <a:rPr lang="en-US" sz="1400" b="1" i="1" dirty="0">
                <a:solidFill>
                  <a:srgbClr val="00B050"/>
                </a:solidFill>
              </a:rPr>
              <a:t>Engineering</a:t>
            </a:r>
            <a:r>
              <a:rPr lang="en-US" sz="1400" i="1" dirty="0">
                <a:solidFill>
                  <a:srgbClr val="002060"/>
                </a:solidFill>
              </a:rPr>
              <a:t> </a:t>
            </a:r>
            <a:r>
              <a:rPr lang="en-US" sz="1400" b="1" i="1" dirty="0" err="1">
                <a:solidFill>
                  <a:srgbClr val="00B050"/>
                </a:solidFill>
              </a:rPr>
              <a:t>Ingegneria</a:t>
            </a:r>
            <a:r>
              <a:rPr lang="en-US" sz="1400" b="1" i="1" dirty="0">
                <a:solidFill>
                  <a:srgbClr val="00B050"/>
                </a:solidFill>
              </a:rPr>
              <a:t> </a:t>
            </a:r>
            <a:r>
              <a:rPr lang="en-US" sz="1400" b="1" i="1" dirty="0" err="1">
                <a:solidFill>
                  <a:srgbClr val="00B050"/>
                </a:solidFill>
              </a:rPr>
              <a:t>Informatica</a:t>
            </a:r>
            <a:r>
              <a:rPr lang="en-US" sz="1400" i="1" dirty="0">
                <a:solidFill>
                  <a:srgbClr val="002060"/>
                </a:solidFill>
              </a:rPr>
              <a:t>, Italy</a:t>
            </a:r>
            <a:endParaRPr lang="en-GB" sz="1400" dirty="0">
              <a:solidFill>
                <a:srgbClr val="002060"/>
              </a:solidFill>
            </a:endParaRPr>
          </a:p>
          <a:p>
            <a:pPr algn="just">
              <a:spcBef>
                <a:spcPts val="300"/>
              </a:spcBef>
              <a:spcAft>
                <a:spcPts val="300"/>
              </a:spcAft>
            </a:pPr>
            <a:r>
              <a:rPr lang="en-US" sz="1400" b="1" dirty="0">
                <a:solidFill>
                  <a:srgbClr val="002060"/>
                </a:solidFill>
              </a:rPr>
              <a:t>Antonio MARQUES</a:t>
            </a:r>
            <a:r>
              <a:rPr lang="en-US" sz="1400" i="1" dirty="0">
                <a:solidFill>
                  <a:srgbClr val="002060"/>
                </a:solidFill>
              </a:rPr>
              <a:t>, Director of Technology, </a:t>
            </a:r>
            <a:r>
              <a:rPr lang="en-US" sz="1400" b="1" i="1" dirty="0" err="1">
                <a:solidFill>
                  <a:srgbClr val="00B050"/>
                </a:solidFill>
              </a:rPr>
              <a:t>Grupo</a:t>
            </a:r>
            <a:r>
              <a:rPr lang="en-US" sz="1400" b="1" i="1" dirty="0">
                <a:solidFill>
                  <a:srgbClr val="00B050"/>
                </a:solidFill>
              </a:rPr>
              <a:t> ETRA</a:t>
            </a:r>
            <a:r>
              <a:rPr lang="en-US" sz="1400" i="1" dirty="0">
                <a:solidFill>
                  <a:srgbClr val="002060"/>
                </a:solidFill>
              </a:rPr>
              <a:t>, Spain</a:t>
            </a:r>
            <a:endParaRPr lang="en-GB" sz="1400" dirty="0">
              <a:solidFill>
                <a:srgbClr val="002060"/>
              </a:solidFill>
            </a:endParaRPr>
          </a:p>
          <a:p>
            <a:pPr algn="just">
              <a:spcBef>
                <a:spcPts val="300"/>
              </a:spcBef>
              <a:spcAft>
                <a:spcPts val="300"/>
              </a:spcAft>
            </a:pPr>
            <a:r>
              <a:rPr lang="en-US" sz="1400" b="1" dirty="0" err="1">
                <a:solidFill>
                  <a:srgbClr val="002060"/>
                </a:solidFill>
              </a:rPr>
              <a:t>Mădălina</a:t>
            </a:r>
            <a:r>
              <a:rPr lang="en-US" sz="1400" b="1" dirty="0">
                <a:solidFill>
                  <a:srgbClr val="002060"/>
                </a:solidFill>
              </a:rPr>
              <a:t> </a:t>
            </a:r>
            <a:r>
              <a:rPr lang="en-US" sz="1400" b="1" dirty="0" err="1">
                <a:solidFill>
                  <a:srgbClr val="002060"/>
                </a:solidFill>
              </a:rPr>
              <a:t>Mirela</a:t>
            </a:r>
            <a:r>
              <a:rPr lang="en-US" sz="1400" b="1" dirty="0">
                <a:solidFill>
                  <a:srgbClr val="002060"/>
                </a:solidFill>
              </a:rPr>
              <a:t> POPA, </a:t>
            </a:r>
            <a:r>
              <a:rPr lang="en-US" sz="1400" i="1" dirty="0">
                <a:solidFill>
                  <a:srgbClr val="002060"/>
                </a:solidFill>
              </a:rPr>
              <a:t>Group Sales and Marketing Director, </a:t>
            </a:r>
            <a:r>
              <a:rPr lang="en-US" sz="1400" b="1" i="1" dirty="0">
                <a:solidFill>
                  <a:srgbClr val="002060"/>
                </a:solidFill>
              </a:rPr>
              <a:t>Automobile Bavaria Group</a:t>
            </a:r>
            <a:endParaRPr lang="en-GB" sz="1400" b="1" dirty="0">
              <a:solidFill>
                <a:srgbClr val="002060"/>
              </a:solidFill>
            </a:endParaRPr>
          </a:p>
          <a:p>
            <a:pPr algn="just">
              <a:spcBef>
                <a:spcPts val="300"/>
              </a:spcBef>
              <a:spcAft>
                <a:spcPts val="300"/>
              </a:spcAft>
            </a:pPr>
            <a:r>
              <a:rPr lang="en-US" sz="1400" b="1" dirty="0">
                <a:solidFill>
                  <a:srgbClr val="002060"/>
                </a:solidFill>
              </a:rPr>
              <a:t>Ronan MURPHY, </a:t>
            </a:r>
            <a:r>
              <a:rPr lang="en-US" sz="1400" i="1" dirty="0">
                <a:solidFill>
                  <a:srgbClr val="002060"/>
                </a:solidFill>
              </a:rPr>
              <a:t>Smart Networks Specialist, </a:t>
            </a:r>
            <a:r>
              <a:rPr lang="en-US" sz="1400" b="1" i="1" dirty="0">
                <a:solidFill>
                  <a:srgbClr val="0070C0"/>
                </a:solidFill>
              </a:rPr>
              <a:t>ESB Electricity Supply Board</a:t>
            </a:r>
            <a:r>
              <a:rPr lang="en-US" sz="1400" i="1" dirty="0">
                <a:solidFill>
                  <a:srgbClr val="002060"/>
                </a:solidFill>
              </a:rPr>
              <a:t>, Ireland</a:t>
            </a:r>
            <a:r>
              <a:rPr lang="en-US" sz="1400" b="1" dirty="0">
                <a:solidFill>
                  <a:srgbClr val="002060"/>
                </a:solidFill>
              </a:rPr>
              <a:t>   </a:t>
            </a:r>
            <a:endParaRPr lang="en-US" sz="1400" b="1" dirty="0" smtClean="0">
              <a:solidFill>
                <a:srgbClr val="002060"/>
              </a:solidFill>
            </a:endParaRPr>
          </a:p>
          <a:p>
            <a:pPr algn="r">
              <a:spcBef>
                <a:spcPts val="600"/>
              </a:spcBef>
              <a:spcAft>
                <a:spcPts val="300"/>
              </a:spcAft>
            </a:pPr>
            <a:r>
              <a:rPr lang="en-US" sz="1400" b="1" i="1" u="sng" dirty="0">
                <a:solidFill>
                  <a:srgbClr val="0070C0"/>
                </a:solidFill>
              </a:rPr>
              <a:t>MODERATOR:</a:t>
            </a:r>
            <a:r>
              <a:rPr lang="en-US" sz="1400" b="1" i="1" dirty="0">
                <a:solidFill>
                  <a:srgbClr val="0070C0"/>
                </a:solidFill>
              </a:rPr>
              <a:t> </a:t>
            </a:r>
            <a:r>
              <a:rPr lang="en-US" sz="1400" b="1" dirty="0">
                <a:solidFill>
                  <a:srgbClr val="002060"/>
                </a:solidFill>
              </a:rPr>
              <a:t>Mihai P</a:t>
            </a:r>
            <a:r>
              <a:rPr lang="ro-RO" sz="1400" b="1" dirty="0">
                <a:solidFill>
                  <a:srgbClr val="002060"/>
                </a:solidFill>
              </a:rPr>
              <a:t>Ă</a:t>
            </a:r>
            <a:r>
              <a:rPr lang="en-US" sz="1400" b="1" dirty="0">
                <a:solidFill>
                  <a:srgbClr val="002060"/>
                </a:solidFill>
              </a:rPr>
              <a:t>UN</a:t>
            </a:r>
            <a:r>
              <a:rPr lang="en-US" sz="1400" dirty="0">
                <a:solidFill>
                  <a:srgbClr val="002060"/>
                </a:solidFill>
              </a:rPr>
              <a:t>, </a:t>
            </a:r>
            <a:r>
              <a:rPr lang="en-US" sz="1400" i="1" dirty="0">
                <a:solidFill>
                  <a:srgbClr val="002060"/>
                </a:solidFill>
              </a:rPr>
              <a:t>Vice-President, Romanian Energy Center</a:t>
            </a:r>
            <a:endParaRPr lang="en-US" sz="1400" b="1" i="1" u="sng" dirty="0">
              <a:solidFill>
                <a:srgbClr val="002060"/>
              </a:solidFill>
            </a:endParaRPr>
          </a:p>
          <a:p>
            <a:pPr algn="just">
              <a:spcBef>
                <a:spcPts val="300"/>
              </a:spcBef>
              <a:spcAft>
                <a:spcPts val="300"/>
              </a:spcAft>
            </a:pPr>
            <a:endParaRPr lang="en-GB" sz="1400" dirty="0">
              <a:solidFill>
                <a:srgbClr val="002060"/>
              </a:solidFill>
            </a:endParaRPr>
          </a:p>
        </p:txBody>
      </p:sp>
    </p:spTree>
    <p:extLst>
      <p:ext uri="{BB962C8B-B14F-4D97-AF65-F5344CB8AC3E}">
        <p14:creationId xmlns:p14="http://schemas.microsoft.com/office/powerpoint/2010/main" val="26350542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914400" eaLnBrk="0" fontAlgn="base" hangingPunct="0">
              <a:spcBef>
                <a:spcPct val="0"/>
              </a:spcBef>
              <a:spcAft>
                <a:spcPct val="0"/>
              </a:spcAft>
              <a:defRPr/>
            </a:pPr>
            <a:r>
              <a:rPr lang="de-DE" dirty="0"/>
              <a:t>Slide No. </a:t>
            </a:r>
            <a:fld id="{3FCB4FCA-B494-BA4E-9913-F9D3A727F08A}" type="slidenum">
              <a:rPr lang="de-DE" smtClean="0"/>
              <a:pPr defTabSz="914400" eaLnBrk="0" fontAlgn="base" hangingPunct="0">
                <a:spcBef>
                  <a:spcPct val="0"/>
                </a:spcBef>
                <a:spcAft>
                  <a:spcPct val="0"/>
                </a:spcAft>
                <a:defRPr/>
              </a:pPr>
              <a:t>6</a:t>
            </a:fld>
            <a:r>
              <a:rPr lang="de-DE" dirty="0"/>
              <a:t> </a:t>
            </a:r>
            <a:endParaRPr lang="de-DE" dirty="0">
              <a:latin typeface="Arial" charset="0"/>
            </a:endParaRPr>
          </a:p>
        </p:txBody>
      </p:sp>
      <p:sp>
        <p:nvSpPr>
          <p:cNvPr id="4" name="Datumsplatzhalter 3"/>
          <p:cNvSpPr>
            <a:spLocks noGrp="1"/>
          </p:cNvSpPr>
          <p:nvPr>
            <p:ph type="dt" sz="half" idx="2"/>
          </p:nvPr>
        </p:nvSpPr>
        <p:spPr/>
        <p:txBody>
          <a:bodyPr/>
          <a:lstStyle/>
          <a:p>
            <a:fld id="{F80F08E1-1DC1-4D9E-854B-36C957F2E0D2}" type="datetime1">
              <a:rPr lang="en-US" smtClean="0"/>
              <a:t>6/5/2018</a:t>
            </a:fld>
            <a:endParaRPr lang="de-DE" dirty="0"/>
          </a:p>
        </p:txBody>
      </p:sp>
      <p:sp>
        <p:nvSpPr>
          <p:cNvPr id="8" name="4 Marcador de pie de página"/>
          <p:cNvSpPr txBox="1">
            <a:spLocks/>
          </p:cNvSpPr>
          <p:nvPr/>
        </p:nvSpPr>
        <p:spPr bwMode="auto">
          <a:xfrm>
            <a:off x="5475201" y="3570816"/>
            <a:ext cx="2716820" cy="311787"/>
          </a:xfrm>
          <a:prstGeom prst="rect">
            <a:avLst/>
          </a:prstGeom>
          <a:noFill/>
          <a:ln w="7239">
            <a:noFill/>
            <a:miter lim="800000"/>
            <a:headEnd/>
            <a:tailEnd/>
          </a:ln>
          <a:effectLst/>
        </p:spPr>
        <p:txBody>
          <a:bodyPr vert="horz" wrap="none" lIns="0" tIns="0" rIns="0" bIns="0" numCol="1" anchor="ctr" anchorCtr="0" compatLnSpc="1">
            <a:prstTxWarp prst="textNoShape">
              <a:avLst/>
            </a:prstTxWarp>
          </a:bodyPr>
          <a:lstStyle>
            <a:defPPr>
              <a:defRPr lang="de-DE"/>
            </a:defPPr>
            <a:lvl1pPr marL="0" algn="l" defTabSz="457200" rtl="0" eaLnBrk="1" latinLnBrk="0" hangingPunct="1">
              <a:defRPr sz="900" kern="1200" smtClean="0">
                <a:solidFill>
                  <a:srgbClr val="2229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sz="1400" b="1" dirty="0">
                <a:solidFill>
                  <a:prstClr val="black">
                    <a:lumMod val="65000"/>
                    <a:lumOff val="35000"/>
                  </a:prstClr>
                </a:solidFill>
              </a:rPr>
              <a:t> </a:t>
            </a:r>
          </a:p>
        </p:txBody>
      </p:sp>
      <p:sp>
        <p:nvSpPr>
          <p:cNvPr id="2" name="TextBox 1"/>
          <p:cNvSpPr txBox="1"/>
          <p:nvPr/>
        </p:nvSpPr>
        <p:spPr>
          <a:xfrm>
            <a:off x="0" y="773577"/>
            <a:ext cx="9031458" cy="1985159"/>
          </a:xfrm>
          <a:prstGeom prst="rect">
            <a:avLst/>
          </a:prstGeom>
          <a:noFill/>
        </p:spPr>
        <p:txBody>
          <a:bodyPr wrap="square" rtlCol="0">
            <a:spAutoFit/>
          </a:bodyPr>
          <a:lstStyle/>
          <a:p>
            <a:pPr algn="just">
              <a:spcBef>
                <a:spcPts val="600"/>
              </a:spcBef>
              <a:spcAft>
                <a:spcPts val="600"/>
              </a:spcAft>
            </a:pPr>
            <a:r>
              <a:rPr lang="en-US" sz="2400" b="1" i="1" u="sng" dirty="0" smtClean="0">
                <a:solidFill>
                  <a:srgbClr val="0070C0"/>
                </a:solidFill>
              </a:rPr>
              <a:t>QUESTION 1:</a:t>
            </a:r>
            <a:endParaRPr lang="en-GB" sz="2400" dirty="0">
              <a:solidFill>
                <a:srgbClr val="0070C0"/>
              </a:solidFill>
            </a:endParaRPr>
          </a:p>
          <a:p>
            <a:pPr algn="ctr">
              <a:lnSpc>
                <a:spcPct val="150000"/>
              </a:lnSpc>
              <a:spcBef>
                <a:spcPts val="1200"/>
              </a:spcBef>
              <a:spcAft>
                <a:spcPts val="600"/>
              </a:spcAft>
            </a:pPr>
            <a:r>
              <a:rPr lang="en-GB" sz="2800" b="1" dirty="0" smtClean="0">
                <a:solidFill>
                  <a:srgbClr val="0070C0"/>
                </a:solidFill>
              </a:rPr>
              <a:t>WHAT KIND OF FRAMEWORK IS NEEDED TO ALLOW ENERGY AND ICT UTILITIES TO INVEST?</a:t>
            </a:r>
            <a:endParaRPr lang="en-GB" sz="2800" dirty="0" smtClean="0">
              <a:solidFill>
                <a:srgbClr val="002060"/>
              </a:solidFill>
            </a:endParaRPr>
          </a:p>
        </p:txBody>
      </p:sp>
    </p:spTree>
    <p:extLst>
      <p:ext uri="{BB962C8B-B14F-4D97-AF65-F5344CB8AC3E}">
        <p14:creationId xmlns:p14="http://schemas.microsoft.com/office/powerpoint/2010/main" val="32138002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914400" eaLnBrk="0" fontAlgn="base" hangingPunct="0">
              <a:spcBef>
                <a:spcPct val="0"/>
              </a:spcBef>
              <a:spcAft>
                <a:spcPct val="0"/>
              </a:spcAft>
              <a:defRPr/>
            </a:pPr>
            <a:r>
              <a:rPr lang="de-DE" dirty="0"/>
              <a:t>Slide No. </a:t>
            </a:r>
            <a:fld id="{3FCB4FCA-B494-BA4E-9913-F9D3A727F08A}" type="slidenum">
              <a:rPr lang="de-DE" smtClean="0"/>
              <a:pPr defTabSz="914400" eaLnBrk="0" fontAlgn="base" hangingPunct="0">
                <a:spcBef>
                  <a:spcPct val="0"/>
                </a:spcBef>
                <a:spcAft>
                  <a:spcPct val="0"/>
                </a:spcAft>
                <a:defRPr/>
              </a:pPr>
              <a:t>7</a:t>
            </a:fld>
            <a:r>
              <a:rPr lang="de-DE" dirty="0"/>
              <a:t> </a:t>
            </a:r>
            <a:endParaRPr lang="de-DE" dirty="0">
              <a:latin typeface="Arial" charset="0"/>
            </a:endParaRPr>
          </a:p>
        </p:txBody>
      </p:sp>
      <p:sp>
        <p:nvSpPr>
          <p:cNvPr id="4" name="Datumsplatzhalter 3"/>
          <p:cNvSpPr>
            <a:spLocks noGrp="1"/>
          </p:cNvSpPr>
          <p:nvPr>
            <p:ph type="dt" sz="half" idx="2"/>
          </p:nvPr>
        </p:nvSpPr>
        <p:spPr/>
        <p:txBody>
          <a:bodyPr/>
          <a:lstStyle/>
          <a:p>
            <a:fld id="{F80F08E1-1DC1-4D9E-854B-36C957F2E0D2}" type="datetime1">
              <a:rPr lang="en-US" smtClean="0"/>
              <a:t>6/5/2018</a:t>
            </a:fld>
            <a:endParaRPr lang="de-DE" dirty="0"/>
          </a:p>
        </p:txBody>
      </p:sp>
      <p:sp>
        <p:nvSpPr>
          <p:cNvPr id="8" name="4 Marcador de pie de página"/>
          <p:cNvSpPr txBox="1">
            <a:spLocks/>
          </p:cNvSpPr>
          <p:nvPr/>
        </p:nvSpPr>
        <p:spPr bwMode="auto">
          <a:xfrm>
            <a:off x="5475201" y="3570816"/>
            <a:ext cx="2716820" cy="311787"/>
          </a:xfrm>
          <a:prstGeom prst="rect">
            <a:avLst/>
          </a:prstGeom>
          <a:noFill/>
          <a:ln w="7239">
            <a:noFill/>
            <a:miter lim="800000"/>
            <a:headEnd/>
            <a:tailEnd/>
          </a:ln>
          <a:effectLst/>
        </p:spPr>
        <p:txBody>
          <a:bodyPr vert="horz" wrap="none" lIns="0" tIns="0" rIns="0" bIns="0" numCol="1" anchor="ctr" anchorCtr="0" compatLnSpc="1">
            <a:prstTxWarp prst="textNoShape">
              <a:avLst/>
            </a:prstTxWarp>
          </a:bodyPr>
          <a:lstStyle>
            <a:defPPr>
              <a:defRPr lang="de-DE"/>
            </a:defPPr>
            <a:lvl1pPr marL="0" algn="l" defTabSz="457200" rtl="0" eaLnBrk="1" latinLnBrk="0" hangingPunct="1">
              <a:defRPr sz="900" kern="1200" smtClean="0">
                <a:solidFill>
                  <a:srgbClr val="2229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sz="1400" b="1" dirty="0">
                <a:solidFill>
                  <a:prstClr val="black">
                    <a:lumMod val="65000"/>
                    <a:lumOff val="35000"/>
                  </a:prstClr>
                </a:solidFill>
              </a:rPr>
              <a:t> </a:t>
            </a:r>
          </a:p>
        </p:txBody>
      </p:sp>
      <p:sp>
        <p:nvSpPr>
          <p:cNvPr id="2" name="TextBox 1"/>
          <p:cNvSpPr txBox="1"/>
          <p:nvPr/>
        </p:nvSpPr>
        <p:spPr>
          <a:xfrm>
            <a:off x="0" y="773577"/>
            <a:ext cx="9031458" cy="4431983"/>
          </a:xfrm>
          <a:prstGeom prst="rect">
            <a:avLst/>
          </a:prstGeom>
          <a:noFill/>
        </p:spPr>
        <p:txBody>
          <a:bodyPr wrap="square" rtlCol="0">
            <a:spAutoFit/>
          </a:bodyPr>
          <a:lstStyle/>
          <a:p>
            <a:pPr algn="just">
              <a:spcBef>
                <a:spcPts val="600"/>
              </a:spcBef>
              <a:spcAft>
                <a:spcPts val="600"/>
              </a:spcAft>
            </a:pPr>
            <a:r>
              <a:rPr lang="en-US" sz="2400" b="1" i="1" u="sng" dirty="0" smtClean="0">
                <a:solidFill>
                  <a:srgbClr val="0070C0"/>
                </a:solidFill>
              </a:rPr>
              <a:t>QUESTION 2:</a:t>
            </a:r>
            <a:endParaRPr lang="en-GB" sz="2400" dirty="0">
              <a:solidFill>
                <a:srgbClr val="0070C0"/>
              </a:solidFill>
            </a:endParaRPr>
          </a:p>
          <a:p>
            <a:pPr algn="ctr">
              <a:lnSpc>
                <a:spcPct val="150000"/>
              </a:lnSpc>
              <a:spcBef>
                <a:spcPts val="1200"/>
              </a:spcBef>
              <a:spcAft>
                <a:spcPts val="600"/>
              </a:spcAft>
            </a:pPr>
            <a:r>
              <a:rPr lang="en-GB" sz="2800" b="1" dirty="0" smtClean="0">
                <a:solidFill>
                  <a:srgbClr val="0070C0"/>
                </a:solidFill>
              </a:rPr>
              <a:t>WHAT IS RELATIONSHIP BETWEEN REGULATION, INNOVATION AND DIGITALIZATION?</a:t>
            </a:r>
          </a:p>
          <a:p>
            <a:pPr marL="514350" indent="-514350" algn="ctr">
              <a:spcBef>
                <a:spcPts val="600"/>
              </a:spcBef>
              <a:spcAft>
                <a:spcPts val="600"/>
              </a:spcAft>
              <a:buFont typeface="+mj-lt"/>
              <a:buAutoNum type="alphaUcPeriod"/>
            </a:pPr>
            <a:r>
              <a:rPr lang="en-GB" sz="2400" b="1" dirty="0" smtClean="0">
                <a:solidFill>
                  <a:srgbClr val="0070C0"/>
                </a:solidFill>
              </a:rPr>
              <a:t>SUPPORT</a:t>
            </a:r>
          </a:p>
          <a:p>
            <a:pPr marL="514350" indent="-514350" algn="ctr">
              <a:spcBef>
                <a:spcPts val="600"/>
              </a:spcBef>
              <a:spcAft>
                <a:spcPts val="600"/>
              </a:spcAft>
              <a:buFont typeface="+mj-lt"/>
              <a:buAutoNum type="alphaUcPeriod"/>
            </a:pPr>
            <a:r>
              <a:rPr lang="en-GB" sz="2400" b="1" dirty="0" smtClean="0">
                <a:solidFill>
                  <a:srgbClr val="0070C0"/>
                </a:solidFill>
              </a:rPr>
              <a:t>CHALLENGE </a:t>
            </a:r>
          </a:p>
          <a:p>
            <a:pPr marL="514350" indent="-514350" algn="ctr">
              <a:spcBef>
                <a:spcPts val="600"/>
              </a:spcBef>
              <a:spcAft>
                <a:spcPts val="600"/>
              </a:spcAft>
              <a:buFont typeface="+mj-lt"/>
              <a:buAutoNum type="alphaUcPeriod"/>
            </a:pPr>
            <a:r>
              <a:rPr lang="en-GB" sz="2400" b="1" dirty="0" smtClean="0">
                <a:solidFill>
                  <a:srgbClr val="0070C0"/>
                </a:solidFill>
              </a:rPr>
              <a:t>REAL BARRIER</a:t>
            </a:r>
          </a:p>
          <a:p>
            <a:pPr algn="ctr">
              <a:lnSpc>
                <a:spcPct val="150000"/>
              </a:lnSpc>
              <a:spcBef>
                <a:spcPts val="1200"/>
              </a:spcBef>
              <a:spcAft>
                <a:spcPts val="600"/>
              </a:spcAft>
            </a:pPr>
            <a:r>
              <a:rPr lang="en-GB" sz="2800" b="1" dirty="0">
                <a:solidFill>
                  <a:srgbClr val="0070C0"/>
                </a:solidFill>
              </a:rPr>
              <a:t>WHY?</a:t>
            </a:r>
          </a:p>
        </p:txBody>
      </p:sp>
    </p:spTree>
    <p:extLst>
      <p:ext uri="{BB962C8B-B14F-4D97-AF65-F5344CB8AC3E}">
        <p14:creationId xmlns:p14="http://schemas.microsoft.com/office/powerpoint/2010/main" val="7550751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914400" eaLnBrk="0" fontAlgn="base" hangingPunct="0">
              <a:spcBef>
                <a:spcPct val="0"/>
              </a:spcBef>
              <a:spcAft>
                <a:spcPct val="0"/>
              </a:spcAft>
              <a:defRPr/>
            </a:pPr>
            <a:r>
              <a:rPr lang="de-DE" dirty="0"/>
              <a:t>Slide No. </a:t>
            </a:r>
            <a:fld id="{3FCB4FCA-B494-BA4E-9913-F9D3A727F08A}" type="slidenum">
              <a:rPr lang="de-DE" smtClean="0"/>
              <a:pPr defTabSz="914400" eaLnBrk="0" fontAlgn="base" hangingPunct="0">
                <a:spcBef>
                  <a:spcPct val="0"/>
                </a:spcBef>
                <a:spcAft>
                  <a:spcPct val="0"/>
                </a:spcAft>
                <a:defRPr/>
              </a:pPr>
              <a:t>8</a:t>
            </a:fld>
            <a:r>
              <a:rPr lang="de-DE" dirty="0"/>
              <a:t> </a:t>
            </a:r>
            <a:endParaRPr lang="de-DE" dirty="0">
              <a:latin typeface="Arial" charset="0"/>
            </a:endParaRPr>
          </a:p>
        </p:txBody>
      </p:sp>
      <p:sp>
        <p:nvSpPr>
          <p:cNvPr id="4" name="Datumsplatzhalter 3"/>
          <p:cNvSpPr>
            <a:spLocks noGrp="1"/>
          </p:cNvSpPr>
          <p:nvPr>
            <p:ph type="dt" sz="half" idx="2"/>
          </p:nvPr>
        </p:nvSpPr>
        <p:spPr/>
        <p:txBody>
          <a:bodyPr/>
          <a:lstStyle/>
          <a:p>
            <a:fld id="{F80F08E1-1DC1-4D9E-854B-36C957F2E0D2}" type="datetime1">
              <a:rPr lang="en-US" smtClean="0"/>
              <a:t>6/5/2018</a:t>
            </a:fld>
            <a:endParaRPr lang="de-DE" dirty="0"/>
          </a:p>
        </p:txBody>
      </p:sp>
      <p:sp>
        <p:nvSpPr>
          <p:cNvPr id="8" name="4 Marcador de pie de página"/>
          <p:cNvSpPr txBox="1">
            <a:spLocks/>
          </p:cNvSpPr>
          <p:nvPr/>
        </p:nvSpPr>
        <p:spPr bwMode="auto">
          <a:xfrm>
            <a:off x="5475201" y="3570816"/>
            <a:ext cx="2716820" cy="311787"/>
          </a:xfrm>
          <a:prstGeom prst="rect">
            <a:avLst/>
          </a:prstGeom>
          <a:noFill/>
          <a:ln w="7239">
            <a:noFill/>
            <a:miter lim="800000"/>
            <a:headEnd/>
            <a:tailEnd/>
          </a:ln>
          <a:effectLst/>
        </p:spPr>
        <p:txBody>
          <a:bodyPr vert="horz" wrap="none" lIns="0" tIns="0" rIns="0" bIns="0" numCol="1" anchor="ctr" anchorCtr="0" compatLnSpc="1">
            <a:prstTxWarp prst="textNoShape">
              <a:avLst/>
            </a:prstTxWarp>
          </a:bodyPr>
          <a:lstStyle>
            <a:defPPr>
              <a:defRPr lang="de-DE"/>
            </a:defPPr>
            <a:lvl1pPr marL="0" algn="l" defTabSz="457200" rtl="0" eaLnBrk="1" latinLnBrk="0" hangingPunct="1">
              <a:defRPr sz="900" kern="1200" smtClean="0">
                <a:solidFill>
                  <a:srgbClr val="2229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sz="1400" b="1" dirty="0">
                <a:solidFill>
                  <a:prstClr val="black">
                    <a:lumMod val="65000"/>
                    <a:lumOff val="35000"/>
                  </a:prstClr>
                </a:solidFill>
              </a:rPr>
              <a:t> </a:t>
            </a:r>
          </a:p>
        </p:txBody>
      </p:sp>
      <p:sp>
        <p:nvSpPr>
          <p:cNvPr id="2" name="TextBox 1"/>
          <p:cNvSpPr txBox="1"/>
          <p:nvPr/>
        </p:nvSpPr>
        <p:spPr>
          <a:xfrm>
            <a:off x="1083212" y="1406623"/>
            <a:ext cx="6836899" cy="523220"/>
          </a:xfrm>
          <a:prstGeom prst="rect">
            <a:avLst/>
          </a:prstGeom>
          <a:noFill/>
        </p:spPr>
        <p:txBody>
          <a:bodyPr wrap="square" rtlCol="0">
            <a:spAutoFit/>
          </a:bodyPr>
          <a:lstStyle/>
          <a:p>
            <a:pPr algn="ctr">
              <a:spcBef>
                <a:spcPts val="600"/>
              </a:spcBef>
              <a:spcAft>
                <a:spcPts val="600"/>
              </a:spcAft>
            </a:pPr>
            <a:r>
              <a:rPr lang="en-US" sz="2800" b="1" i="1" dirty="0" smtClean="0">
                <a:solidFill>
                  <a:srgbClr val="0070C0"/>
                </a:solidFill>
              </a:rPr>
              <a:t>QUESTIONS FROM THE AUDIENCE:</a:t>
            </a:r>
            <a:endParaRPr lang="en-GB" sz="2800" dirty="0">
              <a:solidFill>
                <a:srgbClr val="0070C0"/>
              </a:solidFill>
            </a:endParaRPr>
          </a:p>
        </p:txBody>
      </p:sp>
    </p:spTree>
    <p:extLst>
      <p:ext uri="{BB962C8B-B14F-4D97-AF65-F5344CB8AC3E}">
        <p14:creationId xmlns:p14="http://schemas.microsoft.com/office/powerpoint/2010/main" val="401827387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A98479A-3884-41B3-962E-B01680E7E8EA}"/>
              </a:ext>
            </a:extLst>
          </p:cNvPr>
          <p:cNvSpPr>
            <a:spLocks noGrp="1"/>
          </p:cNvSpPr>
          <p:nvPr>
            <p:ph type="sldNum" sz="quarter" idx="12"/>
          </p:nvPr>
        </p:nvSpPr>
        <p:spPr/>
        <p:txBody>
          <a:bodyPr/>
          <a:lstStyle/>
          <a:p>
            <a:pPr defTabSz="914400" eaLnBrk="0" fontAlgn="base" hangingPunct="0">
              <a:spcBef>
                <a:spcPct val="0"/>
              </a:spcBef>
              <a:spcAft>
                <a:spcPct val="0"/>
              </a:spcAft>
              <a:defRPr/>
            </a:pPr>
            <a:r>
              <a:rPr lang="de-DE"/>
              <a:t>Slide No. </a:t>
            </a:r>
            <a:fld id="{3FCB4FCA-B494-BA4E-9913-F9D3A727F08A}" type="slidenum">
              <a:rPr lang="de-DE" smtClean="0"/>
              <a:pPr defTabSz="914400" eaLnBrk="0" fontAlgn="base" hangingPunct="0">
                <a:spcBef>
                  <a:spcPct val="0"/>
                </a:spcBef>
                <a:spcAft>
                  <a:spcPct val="0"/>
                </a:spcAft>
                <a:defRPr/>
              </a:pPr>
              <a:t>9</a:t>
            </a:fld>
            <a:endParaRPr lang="de-DE" dirty="0">
              <a:latin typeface="Arial" charset="0"/>
            </a:endParaRPr>
          </a:p>
        </p:txBody>
      </p:sp>
      <p:sp>
        <p:nvSpPr>
          <p:cNvPr id="6" name="Date Placeholder 5">
            <a:extLst>
              <a:ext uri="{FF2B5EF4-FFF2-40B4-BE49-F238E27FC236}">
                <a16:creationId xmlns="" xmlns:a16="http://schemas.microsoft.com/office/drawing/2014/main" id="{9ED3A2D7-76CE-40AA-B20A-BE890A341808}"/>
              </a:ext>
            </a:extLst>
          </p:cNvPr>
          <p:cNvSpPr>
            <a:spLocks noGrp="1"/>
          </p:cNvSpPr>
          <p:nvPr>
            <p:ph type="dt" sz="half" idx="2"/>
          </p:nvPr>
        </p:nvSpPr>
        <p:spPr/>
        <p:txBody>
          <a:bodyPr/>
          <a:lstStyle/>
          <a:p>
            <a:fld id="{80E30AB1-AB90-4FC2-85BA-680556184C8B}" type="datetime1">
              <a:rPr lang="en-US" smtClean="0"/>
              <a:t>6/5/2018</a:t>
            </a:fld>
            <a:endParaRPr lang="de-DE"/>
          </a:p>
        </p:txBody>
      </p:sp>
      <p:sp>
        <p:nvSpPr>
          <p:cNvPr id="7" name="Title 4">
            <a:extLst>
              <a:ext uri="{FF2B5EF4-FFF2-40B4-BE49-F238E27FC236}">
                <a16:creationId xmlns="" xmlns:a16="http://schemas.microsoft.com/office/drawing/2014/main" id="{04798014-6F57-46FB-8379-E595DA51D366}"/>
              </a:ext>
            </a:extLst>
          </p:cNvPr>
          <p:cNvSpPr txBox="1">
            <a:spLocks/>
          </p:cNvSpPr>
          <p:nvPr/>
        </p:nvSpPr>
        <p:spPr bwMode="auto">
          <a:xfrm>
            <a:off x="43136" y="146303"/>
            <a:ext cx="8360200" cy="379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915988" rtl="0" eaLnBrk="1" fontAlgn="base" hangingPunct="1">
              <a:spcBef>
                <a:spcPct val="0"/>
              </a:spcBef>
              <a:spcAft>
                <a:spcPct val="0"/>
              </a:spcAft>
              <a:defRPr sz="2400" b="1" cap="all">
                <a:solidFill>
                  <a:schemeClr val="accent3"/>
                </a:solidFill>
                <a:latin typeface="+mj-lt"/>
                <a:ea typeface="ＭＳ Ｐゴシック" charset="-128"/>
                <a:cs typeface="ＭＳ Ｐゴシック" charset="-128"/>
              </a:defRPr>
            </a:lvl1pPr>
            <a:lvl2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2pPr>
            <a:lvl3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3pPr>
            <a:lvl4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4pPr>
            <a:lvl5pPr algn="l" defTabSz="915988"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5pPr>
            <a:lvl6pPr marL="457200" algn="l" defTabSz="915988" rtl="0" eaLnBrk="1" fontAlgn="base" hangingPunct="1">
              <a:spcBef>
                <a:spcPct val="0"/>
              </a:spcBef>
              <a:spcAft>
                <a:spcPct val="0"/>
              </a:spcAft>
              <a:defRPr sz="2400" b="1">
                <a:solidFill>
                  <a:schemeClr val="tx1"/>
                </a:solidFill>
                <a:latin typeface="Arial" charset="0"/>
              </a:defRPr>
            </a:lvl6pPr>
            <a:lvl7pPr marL="914400" algn="l" defTabSz="915988" rtl="0" eaLnBrk="1" fontAlgn="base" hangingPunct="1">
              <a:spcBef>
                <a:spcPct val="0"/>
              </a:spcBef>
              <a:spcAft>
                <a:spcPct val="0"/>
              </a:spcAft>
              <a:defRPr sz="2400" b="1">
                <a:solidFill>
                  <a:schemeClr val="tx1"/>
                </a:solidFill>
                <a:latin typeface="Arial" charset="0"/>
              </a:defRPr>
            </a:lvl7pPr>
            <a:lvl8pPr marL="1371600" algn="l" defTabSz="915988" rtl="0" eaLnBrk="1" fontAlgn="base" hangingPunct="1">
              <a:spcBef>
                <a:spcPct val="0"/>
              </a:spcBef>
              <a:spcAft>
                <a:spcPct val="0"/>
              </a:spcAft>
              <a:defRPr sz="2400" b="1">
                <a:solidFill>
                  <a:schemeClr val="tx1"/>
                </a:solidFill>
                <a:latin typeface="Arial" charset="0"/>
              </a:defRPr>
            </a:lvl8pPr>
            <a:lvl9pPr marL="1828800" algn="l" defTabSz="915988" rtl="0" eaLnBrk="1" fontAlgn="base" hangingPunct="1">
              <a:spcBef>
                <a:spcPct val="0"/>
              </a:spcBef>
              <a:spcAft>
                <a:spcPct val="0"/>
              </a:spcAft>
              <a:defRPr sz="2400" b="1">
                <a:solidFill>
                  <a:schemeClr val="tx1"/>
                </a:solidFill>
                <a:latin typeface="Arial" charset="0"/>
              </a:defRPr>
            </a:lvl9pPr>
          </a:lstStyle>
          <a:p>
            <a:r>
              <a:rPr lang="en-US" sz="2200" kern="0" dirty="0" smtClean="0"/>
              <a:t>INNOVATION @ CRE - EU projects implementation </a:t>
            </a:r>
            <a:endParaRPr lang="en-US" sz="2200" kern="0" dirty="0"/>
          </a:p>
        </p:txBody>
      </p:sp>
      <p:pic>
        <p:nvPicPr>
          <p:cNvPr id="2" name="Picture 1"/>
          <p:cNvPicPr>
            <a:picLocks noChangeAspect="1"/>
          </p:cNvPicPr>
          <p:nvPr/>
        </p:nvPicPr>
        <p:blipFill>
          <a:blip r:embed="rId3"/>
          <a:stretch>
            <a:fillRect/>
          </a:stretch>
        </p:blipFill>
        <p:spPr>
          <a:xfrm>
            <a:off x="107727" y="957921"/>
            <a:ext cx="8928546" cy="3657600"/>
          </a:xfrm>
          <a:prstGeom prst="rect">
            <a:avLst/>
          </a:prstGeom>
        </p:spPr>
      </p:pic>
    </p:spTree>
    <p:extLst>
      <p:ext uri="{BB962C8B-B14F-4D97-AF65-F5344CB8AC3E}">
        <p14:creationId xmlns:p14="http://schemas.microsoft.com/office/powerpoint/2010/main" val="60667281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owerPoint_Master">
  <a:themeElements>
    <a:clrScheme name="RESERVE 1">
      <a:dk1>
        <a:srgbClr val="000000"/>
      </a:dk1>
      <a:lt1>
        <a:srgbClr val="FFFFFF"/>
      </a:lt1>
      <a:dk2>
        <a:srgbClr val="000000"/>
      </a:dk2>
      <a:lt2>
        <a:srgbClr val="000000"/>
      </a:lt2>
      <a:accent1>
        <a:srgbClr val="DAE0E3"/>
      </a:accent1>
      <a:accent2>
        <a:srgbClr val="B5BFC5"/>
      </a:accent2>
      <a:accent3>
        <a:srgbClr val="0075BE"/>
      </a:accent3>
      <a:accent4>
        <a:srgbClr val="00255C"/>
      </a:accent4>
      <a:accent5>
        <a:srgbClr val="00AF30"/>
      </a:accent5>
      <a:accent6>
        <a:srgbClr val="494949"/>
      </a:accent6>
      <a:hlink>
        <a:srgbClr val="0075BE"/>
      </a:hlink>
      <a:folHlink>
        <a:srgbClr val="00255C"/>
      </a:folHlink>
    </a:clrScheme>
    <a:fontScheme name="F-rahm-q_neu_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EF1F3"/>
        </a:solidFill>
        <a:ln w="7239"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EF1F3"/>
        </a:solidFill>
        <a:ln w="7239"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charset="0"/>
          </a:defRPr>
        </a:defPPr>
      </a:lstStyle>
    </a:lnDef>
  </a:objectDefaults>
  <a:extraClrSchemeLst>
    <a:extraClrScheme>
      <a:clrScheme name="F-rahm-q_neu_LY 1">
        <a:dk1>
          <a:srgbClr val="000000"/>
        </a:dk1>
        <a:lt1>
          <a:srgbClr val="FFFFFF"/>
        </a:lt1>
        <a:dk2>
          <a:srgbClr val="000000"/>
        </a:dk2>
        <a:lt2>
          <a:srgbClr val="000000"/>
        </a:lt2>
        <a:accent1>
          <a:srgbClr val="E1F0F0"/>
        </a:accent1>
        <a:accent2>
          <a:srgbClr val="004C4C"/>
        </a:accent2>
        <a:accent3>
          <a:srgbClr val="FFFFFF"/>
        </a:accent3>
        <a:accent4>
          <a:srgbClr val="000000"/>
        </a:accent4>
        <a:accent5>
          <a:srgbClr val="EEF6F6"/>
        </a:accent5>
        <a:accent6>
          <a:srgbClr val="004444"/>
        </a:accent6>
        <a:hlink>
          <a:srgbClr val="004C4C"/>
        </a:hlink>
        <a:folHlink>
          <a:srgbClr val="004C4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3503</TotalTime>
  <Words>1024</Words>
  <Application>Microsoft Office PowerPoint</Application>
  <PresentationFormat>On-screen Show (16:9)</PresentationFormat>
  <Paragraphs>126</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Calibri</vt:lpstr>
      <vt:lpstr>Times</vt:lpstr>
      <vt:lpstr>PowerPoint_Master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 – EU projects implementation</vt:lpstr>
      <vt:lpstr>CRE TEAM – EU H2020 proJECTS</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Mihai Mladin</dc:creator>
  <cp:lastModifiedBy>Mihai Macarie</cp:lastModifiedBy>
  <cp:revision>186</cp:revision>
  <dcterms:created xsi:type="dcterms:W3CDTF">2016-11-14T14:24:27Z</dcterms:created>
  <dcterms:modified xsi:type="dcterms:W3CDTF">2018-06-05T12:18:14Z</dcterms:modified>
</cp:coreProperties>
</file>